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471BDC8-21A9-4719-ABA1-66A94D803D65}">
  <a:tblStyle styleId="{6471BDC8-21A9-4719-ABA1-66A94D803D6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edia.geeksforgeeks.org/wp-content/uploads/20240402104049/Diagram-of-carbon-cycle.png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eefusa.org/resource/ocean-acidification-infographic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05caab479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05caab479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from previous notes.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next 2 slides will allow you to review the important concepts for today’s lesson.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05caab479e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05caab479e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https://media.geeksforgeeks.org/wp-content/uploads/20240402104049/Diagram-of-carbon-cycle.png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05caab479e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05caab479e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https://www.neefusa.org/resource/ocean-acidification-infographic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02a89c1992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02a89c1992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 the students time to think about how they would set up this experiment.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Ideally they can draw a sketch of their experimental set-up.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Allowing enough time for this step allows students to achieve NGSS Science and Engineering practices #2 and 3: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Developing and Using Models.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Planning and Carrying Out Investigations.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 If you’ve already set out materials, have students think about how each will be used.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02a89c1992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02a89c1992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that while they may have a different experimental design than today’s experiment, it may still be perfectly valid, however, this is what we’ll need today.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you reveal each material, ask the students if it made it to their list.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the students as you proceed why each material is necessary.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05caab479e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05caab479e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</a:rPr>
              <a:t> If you’ve already set out materials, skip!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05caab479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05caab479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Demonstrating step 2, in which you blow bubbles into a cup containing water and bromothymol blue is necessary, so students can observe how long they should blow bubbles, and how gently, so as not to make a mess.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05caab479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05caab479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section on their lab sheets gives students time to organize their thoughts, and actively plan their next few steps.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02a89c1992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02a89c1992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05caab479e_0_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05caab479e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Teacher will have to insert correct instructions depending on their pH indicator.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02a89c1992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02a89c1992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02a89c1992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02a89c1992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104075" y="881300"/>
            <a:ext cx="8932800" cy="42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4191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4191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4191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4191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4191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4191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4191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4191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4425" y="94400"/>
            <a:ext cx="9072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b="1" i="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0" y="708925"/>
            <a:ext cx="43554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2" type="body"/>
          </p:nvPr>
        </p:nvSpPr>
        <p:spPr>
          <a:xfrm>
            <a:off x="34425" y="1150950"/>
            <a:ext cx="4355400" cy="39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735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8735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8735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8735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8735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8735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8735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873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3" type="body"/>
          </p:nvPr>
        </p:nvSpPr>
        <p:spPr>
          <a:xfrm>
            <a:off x="4751075" y="708925"/>
            <a:ext cx="43929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0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4" type="body"/>
          </p:nvPr>
        </p:nvSpPr>
        <p:spPr>
          <a:xfrm>
            <a:off x="4751075" y="1150950"/>
            <a:ext cx="4392900" cy="39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810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810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810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8100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810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810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810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solidFill>
                  <a:srgbClr val="595959"/>
                </a:solidFill>
              </a:defRPr>
            </a:lvl1pPr>
            <a:lvl2pPr lvl="1">
              <a:buNone/>
              <a:defRPr sz="1300">
                <a:solidFill>
                  <a:srgbClr val="595959"/>
                </a:solidFill>
              </a:defRPr>
            </a:lvl2pPr>
            <a:lvl3pPr lvl="2">
              <a:buNone/>
              <a:defRPr sz="1300">
                <a:solidFill>
                  <a:srgbClr val="595959"/>
                </a:solidFill>
              </a:defRPr>
            </a:lvl3pPr>
            <a:lvl4pPr lvl="3">
              <a:buNone/>
              <a:defRPr sz="1300">
                <a:solidFill>
                  <a:srgbClr val="595959"/>
                </a:solidFill>
              </a:defRPr>
            </a:lvl4pPr>
            <a:lvl5pPr lvl="4">
              <a:buNone/>
              <a:defRPr sz="1300">
                <a:solidFill>
                  <a:srgbClr val="595959"/>
                </a:solidFill>
              </a:defRPr>
            </a:lvl5pPr>
            <a:lvl6pPr lvl="5">
              <a:buNone/>
              <a:defRPr sz="1300">
                <a:solidFill>
                  <a:srgbClr val="595959"/>
                </a:solidFill>
              </a:defRPr>
            </a:lvl6pPr>
            <a:lvl7pPr lvl="6">
              <a:buNone/>
              <a:defRPr sz="1300">
                <a:solidFill>
                  <a:srgbClr val="595959"/>
                </a:solidFill>
              </a:defRPr>
            </a:lvl7pPr>
            <a:lvl8pPr lvl="7">
              <a:buNone/>
              <a:defRPr sz="1300">
                <a:solidFill>
                  <a:srgbClr val="595959"/>
                </a:solidFill>
              </a:defRPr>
            </a:lvl8pPr>
            <a:lvl9pPr lvl="8">
              <a:buNone/>
              <a:defRPr sz="1300">
                <a:solidFill>
                  <a:srgbClr val="595959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CAN breeze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1328166" y="971550"/>
            <a:ext cx="6487800" cy="2364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98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35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59595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" name="Google Shape;26;p5"/>
          <p:cNvSpPr txBox="1"/>
          <p:nvPr>
            <p:ph type="ctrTitle"/>
          </p:nvPr>
        </p:nvSpPr>
        <p:spPr>
          <a:xfrm>
            <a:off x="1322921" y="1142999"/>
            <a:ext cx="6498300" cy="12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5000"/>
              <a:buFont typeface="Noto Sans Symbols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1322921" y="2474259"/>
            <a:ext cx="6498300" cy="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30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Noto Sans Symbols"/>
              <a:buNone/>
              <a:defRPr b="0" i="0" sz="36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None/>
              <a:defRPr b="0" i="0" sz="22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549275" y="1802358"/>
            <a:ext cx="80565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549275" y="2802004"/>
            <a:ext cx="80565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700"/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n Breeze" type="clipArtAndTx">
  <p:cSld name="CLIPART_AND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457200" y="208360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36" name="Google Shape;36;p7"/>
          <p:cNvSpPr/>
          <p:nvPr>
            <p:ph idx="2" type="clipArt"/>
          </p:nvPr>
        </p:nvSpPr>
        <p:spPr>
          <a:xfrm>
            <a:off x="457200" y="1200150"/>
            <a:ext cx="4038600" cy="3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3556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685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42900" lvl="2" marL="9779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68300" lvl="3" marL="12700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15494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21209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24003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2692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4648200" y="1200150"/>
            <a:ext cx="4038600" cy="3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5085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Noto Sans Symbols"/>
              <a:buChar char="●"/>
              <a:defRPr b="0" i="0" sz="33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43815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300"/>
              <a:buFont typeface="Noto Sans Symbols"/>
              <a:buChar char="●"/>
              <a:defRPr b="0" i="0" sz="31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42545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100"/>
              <a:buFont typeface="Noto Sans Symbols"/>
              <a:buChar char="●"/>
              <a:defRPr b="0" i="0" sz="29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41275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41275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41275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41275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41275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41275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8" name="Google Shape;38;p7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ith Picture">
  <p:cSld name="Title Slide with Pictur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ctrTitle"/>
          </p:nvPr>
        </p:nvSpPr>
        <p:spPr>
          <a:xfrm>
            <a:off x="363538" y="2514601"/>
            <a:ext cx="84168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43" name="Google Shape;43;p8"/>
          <p:cNvSpPr txBox="1"/>
          <p:nvPr>
            <p:ph idx="1" type="subTitle"/>
          </p:nvPr>
        </p:nvSpPr>
        <p:spPr>
          <a:xfrm>
            <a:off x="363538" y="3578272"/>
            <a:ext cx="8416800" cy="7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None/>
              <a:defRPr b="0" i="0" sz="22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5" name="Google Shape;45;p8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6" name="Google Shape;46;p8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8"/>
          <p:cNvSpPr/>
          <p:nvPr>
            <p:ph idx="2" type="pic"/>
          </p:nvPr>
        </p:nvSpPr>
        <p:spPr>
          <a:xfrm>
            <a:off x="370980" y="272653"/>
            <a:ext cx="8402100" cy="2127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98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3500"/>
              <a:buFont typeface="Noto Sans Symbols"/>
              <a:buNone/>
              <a:defRPr b="0" i="0" sz="3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100"/>
              <a:buFont typeface="Noto Sans Symbols"/>
              <a:buNone/>
              <a:defRPr b="0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None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50" name="Google Shape;50;p9"/>
          <p:cNvSpPr txBox="1"/>
          <p:nvPr>
            <p:ph idx="1" type="body"/>
          </p:nvPr>
        </p:nvSpPr>
        <p:spPr>
          <a:xfrm>
            <a:off x="549275" y="1200151"/>
            <a:ext cx="3840600" cy="3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55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55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751071" y="1200151"/>
            <a:ext cx="3840600" cy="3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55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55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3" name="Google Shape;53;p9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7" name="Google Shape;57;p10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/>
          <p:nvPr>
            <p:ph type="title"/>
          </p:nvPr>
        </p:nvSpPr>
        <p:spPr>
          <a:xfrm>
            <a:off x="533399" y="458904"/>
            <a:ext cx="38406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61" name="Google Shape;61;p11"/>
          <p:cNvSpPr txBox="1"/>
          <p:nvPr>
            <p:ph idx="1" type="body"/>
          </p:nvPr>
        </p:nvSpPr>
        <p:spPr>
          <a:xfrm>
            <a:off x="4742824" y="276225"/>
            <a:ext cx="3840600" cy="41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400"/>
              <a:buFont typeface="Noto Sans Symbols"/>
              <a:buChar char="●"/>
              <a:defRPr b="0" i="0" sz="2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83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55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683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683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683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683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2" name="Google Shape;62;p11"/>
          <p:cNvSpPr txBox="1"/>
          <p:nvPr>
            <p:ph idx="2" type="body"/>
          </p:nvPr>
        </p:nvSpPr>
        <p:spPr>
          <a:xfrm>
            <a:off x="533399" y="1340892"/>
            <a:ext cx="3840600" cy="27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400"/>
              <a:buFont typeface="Noto Sans Symbols"/>
              <a:buNone/>
              <a:defRPr b="0" i="0" sz="1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100"/>
              <a:buFont typeface="Noto Sans Symbols"/>
              <a:buNone/>
              <a:defRPr b="0" i="0" sz="1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3" name="Google Shape;63;p11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type="title"/>
          </p:nvPr>
        </p:nvSpPr>
        <p:spPr>
          <a:xfrm>
            <a:off x="533398" y="458904"/>
            <a:ext cx="4079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68" name="Google Shape;68;p12"/>
          <p:cNvSpPr txBox="1"/>
          <p:nvPr>
            <p:ph idx="1" type="body"/>
          </p:nvPr>
        </p:nvSpPr>
        <p:spPr>
          <a:xfrm>
            <a:off x="533398" y="1340892"/>
            <a:ext cx="4079400" cy="27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400"/>
              <a:buFont typeface="Noto Sans Symbols"/>
              <a:buNone/>
              <a:defRPr b="0" i="0" sz="1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100"/>
              <a:buFont typeface="Noto Sans Symbols"/>
              <a:buNone/>
              <a:defRPr b="0" i="0" sz="1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9" name="Google Shape;69;p12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0" name="Google Shape;70;p12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1" name="Google Shape;71;p12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2"/>
          <p:cNvSpPr/>
          <p:nvPr>
            <p:ph idx="2" type="pic"/>
          </p:nvPr>
        </p:nvSpPr>
        <p:spPr>
          <a:xfrm>
            <a:off x="5090617" y="269544"/>
            <a:ext cx="3657600" cy="3988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98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3500"/>
              <a:buFont typeface="Noto Sans Symbols"/>
              <a:buNone/>
              <a:defRPr b="0" i="0" sz="3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100"/>
              <a:buFont typeface="Noto Sans Symbols"/>
              <a:buNone/>
              <a:defRPr b="0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None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75" name="Google Shape;75;p13"/>
          <p:cNvSpPr txBox="1"/>
          <p:nvPr>
            <p:ph idx="1" type="body"/>
          </p:nvPr>
        </p:nvSpPr>
        <p:spPr>
          <a:xfrm rot="5400000">
            <a:off x="2941651" y="-1192349"/>
            <a:ext cx="3257400" cy="80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Char char="●"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683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6" name="Google Shape;76;p13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7" name="Google Shape;77;p13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8" name="Google Shape;78;p13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/>
          <p:nvPr>
            <p:ph type="title"/>
          </p:nvPr>
        </p:nvSpPr>
        <p:spPr>
          <a:xfrm rot="5400000">
            <a:off x="6041092" y="1604926"/>
            <a:ext cx="4181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81" name="Google Shape;81;p14"/>
          <p:cNvSpPr txBox="1"/>
          <p:nvPr>
            <p:ph idx="1" type="body"/>
          </p:nvPr>
        </p:nvSpPr>
        <p:spPr>
          <a:xfrm rot="5400000">
            <a:off x="1803450" y="-977924"/>
            <a:ext cx="4181400" cy="6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Char char="●"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683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2" name="Google Shape;82;p14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87" name="Google Shape;87;p15"/>
          <p:cNvSpPr txBox="1"/>
          <p:nvPr>
            <p:ph idx="1" type="body"/>
          </p:nvPr>
        </p:nvSpPr>
        <p:spPr>
          <a:xfrm>
            <a:off x="0" y="857400"/>
            <a:ext cx="9144000" cy="42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2800"/>
            </a:lvl1pPr>
            <a:lvl2pPr indent="-31115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  <a:defRPr sz="2700"/>
            </a:lvl2pPr>
            <a:lvl3pPr indent="-3175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2800"/>
            </a:lvl3pPr>
            <a:lvl4pPr indent="-317500" lvl="3" marL="1828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2800"/>
            </a:lvl4pPr>
            <a:lvl5pPr indent="-317500" lvl="4" marL="22860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2800"/>
            </a:lvl5pPr>
            <a:lvl6pPr indent="-317500" lvl="5" marL="2743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2800"/>
            </a:lvl6pPr>
            <a:lvl7pPr indent="-317500" lvl="6" marL="3200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2800"/>
            </a:lvl7pPr>
            <a:lvl8pPr indent="-317500" lvl="7" marL="3657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2800"/>
            </a:lvl8pPr>
            <a:lvl9pPr indent="-317500" lvl="8" marL="4114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2800"/>
            </a:lvl9pPr>
          </a:lstStyle>
          <a:p/>
        </p:txBody>
      </p:sp>
      <p:sp>
        <p:nvSpPr>
          <p:cNvPr id="88" name="Google Shape;88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solidFill>
                  <a:srgbClr val="434343"/>
                </a:solidFill>
              </a:defRPr>
            </a:lvl1pPr>
            <a:lvl2pPr lvl="1">
              <a:buNone/>
              <a:defRPr sz="1300">
                <a:solidFill>
                  <a:srgbClr val="434343"/>
                </a:solidFill>
              </a:defRPr>
            </a:lvl2pPr>
            <a:lvl3pPr lvl="2">
              <a:buNone/>
              <a:defRPr sz="1300">
                <a:solidFill>
                  <a:srgbClr val="434343"/>
                </a:solidFill>
              </a:defRPr>
            </a:lvl3pPr>
            <a:lvl4pPr lvl="3">
              <a:buNone/>
              <a:defRPr sz="1300">
                <a:solidFill>
                  <a:srgbClr val="434343"/>
                </a:solidFill>
              </a:defRPr>
            </a:lvl4pPr>
            <a:lvl5pPr lvl="4">
              <a:buNone/>
              <a:defRPr sz="1300">
                <a:solidFill>
                  <a:srgbClr val="434343"/>
                </a:solidFill>
              </a:defRPr>
            </a:lvl5pPr>
            <a:lvl6pPr lvl="5">
              <a:buNone/>
              <a:defRPr sz="1300">
                <a:solidFill>
                  <a:srgbClr val="434343"/>
                </a:solidFill>
              </a:defRPr>
            </a:lvl6pPr>
            <a:lvl7pPr lvl="6">
              <a:buNone/>
              <a:defRPr sz="1300">
                <a:solidFill>
                  <a:srgbClr val="434343"/>
                </a:solidFill>
              </a:defRPr>
            </a:lvl7pPr>
            <a:lvl8pPr lvl="7">
              <a:buNone/>
              <a:defRPr sz="1300">
                <a:solidFill>
                  <a:srgbClr val="434343"/>
                </a:solidFill>
              </a:defRPr>
            </a:lvl8pPr>
            <a:lvl9pPr lvl="8">
              <a:buNone/>
              <a:defRPr sz="1300">
                <a:solidFill>
                  <a:srgbClr val="434343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on left, text on right" type="twoColTx">
  <p:cSld name="TITLE_AND_TWO_COLUMNS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6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over Content" type="txOverObj">
  <p:cSld name="TEXT_OVER_OBJEC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685800" y="457200"/>
            <a:ext cx="7772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 b="0" i="0" sz="3300" u="none" cap="none" strike="noStrik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685800" y="1485900"/>
            <a:ext cx="77724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6" name="Google Shape;96;p17"/>
          <p:cNvSpPr txBox="1"/>
          <p:nvPr>
            <p:ph idx="2" type="body"/>
          </p:nvPr>
        </p:nvSpPr>
        <p:spPr>
          <a:xfrm>
            <a:off x="685800" y="3086100"/>
            <a:ext cx="77724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7" name="Google Shape;97;p17"/>
          <p:cNvSpPr txBox="1"/>
          <p:nvPr>
            <p:ph idx="10" type="dt"/>
          </p:nvPr>
        </p:nvSpPr>
        <p:spPr>
          <a:xfrm>
            <a:off x="5791200" y="4803738"/>
            <a:ext cx="304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8" name="Google Shape;98;p17"/>
          <p:cNvSpPr txBox="1"/>
          <p:nvPr>
            <p:ph idx="11" type="ftr"/>
          </p:nvPr>
        </p:nvSpPr>
        <p:spPr>
          <a:xfrm>
            <a:off x="304800" y="4808136"/>
            <a:ext cx="3581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9" name="Google Shape;99;p17"/>
          <p:cNvSpPr txBox="1"/>
          <p:nvPr>
            <p:ph idx="12" type="sldNum"/>
          </p:nvPr>
        </p:nvSpPr>
        <p:spPr>
          <a:xfrm>
            <a:off x="4343400" y="780131"/>
            <a:ext cx="457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457200" y="208360"/>
            <a:ext cx="8229600" cy="85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 b="0" i="0" sz="3300" u="none" cap="none" strike="noStrik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457200" y="1200150"/>
            <a:ext cx="4038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3" name="Google Shape;103;p18"/>
          <p:cNvSpPr txBox="1"/>
          <p:nvPr>
            <p:ph idx="2" type="body"/>
          </p:nvPr>
        </p:nvSpPr>
        <p:spPr>
          <a:xfrm>
            <a:off x="4648200" y="1200150"/>
            <a:ext cx="4038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4" name="Google Shape;104;p18"/>
          <p:cNvSpPr txBox="1"/>
          <p:nvPr>
            <p:ph idx="10" type="dt"/>
          </p:nvPr>
        </p:nvSpPr>
        <p:spPr>
          <a:xfrm>
            <a:off x="457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5" name="Google Shape;105;p18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6" name="Google Shape;106;p18"/>
          <p:cNvSpPr txBox="1"/>
          <p:nvPr>
            <p:ph idx="12" type="sldNum"/>
          </p:nvPr>
        </p:nvSpPr>
        <p:spPr>
          <a:xfrm>
            <a:off x="6553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wo objects on top, text on bottom" type="twoObjOverTx">
  <p:cSld name="TWO_OBJECTS_OVER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9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9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22" Type="http://schemas.openxmlformats.org/officeDocument/2006/relationships/theme" Target="../theme/theme2.xml"/><Relationship Id="rId10" Type="http://schemas.openxmlformats.org/officeDocument/2006/relationships/slideLayout" Target="../slideLayouts/slideLayout7.xml"/><Relationship Id="rId21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2.jp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0050" y="675275"/>
            <a:ext cx="9003900" cy="43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4318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○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4318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■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4318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4318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○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4318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■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4318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4318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○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4318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■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pic>
        <p:nvPicPr>
          <p:cNvPr id="8" name="Google Shape;8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49200" y="4540700"/>
            <a:ext cx="160020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2875" y="4521650"/>
            <a:ext cx="1076325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"/>
          <p:cNvSpPr txBox="1"/>
          <p:nvPr/>
        </p:nvSpPr>
        <p:spPr>
          <a:xfrm>
            <a:off x="457200" y="4572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								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hyperlink" Target="https://www.geeksforgeeks.org/carbon-cycle-diagram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youtube.com/watch?v=5bULSi_g9DY" TargetMode="External"/><Relationship Id="rId4" Type="http://schemas.openxmlformats.org/officeDocument/2006/relationships/hyperlink" Target="https://www.youtube.com/watch?v=kxPwbhFeZSw&amp;t=46s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title"/>
          </p:nvPr>
        </p:nvSpPr>
        <p:spPr>
          <a:xfrm>
            <a:off x="104075" y="12266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Aim:</a:t>
            </a:r>
            <a:r>
              <a:rPr lang="en"/>
              <a:t> How can we design &amp; conduct an experiment to demonstrate whether CO</a:t>
            </a:r>
            <a:r>
              <a:rPr baseline="-25000" lang="en"/>
              <a:t>2</a:t>
            </a:r>
            <a:r>
              <a:rPr lang="en"/>
              <a:t> changes the pH of ocean water?</a:t>
            </a:r>
            <a:endParaRPr/>
          </a:p>
        </p:txBody>
      </p:sp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0" y="1889075"/>
            <a:ext cx="9144000" cy="387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Do Now: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What are some sources of CO</a:t>
            </a:r>
            <a:r>
              <a:rPr baseline="-25000" lang="en"/>
              <a:t>2</a:t>
            </a:r>
            <a:r>
              <a:rPr lang="en"/>
              <a:t> in our oceans?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What substance is formed when CO</a:t>
            </a:r>
            <a:r>
              <a:rPr baseline="-25000" lang="en"/>
              <a:t>2</a:t>
            </a:r>
            <a:r>
              <a:rPr lang="en"/>
              <a:t> combines with water?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002" y="0"/>
            <a:ext cx="719399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>
            <a:hlinkClick r:id="rId4"/>
          </p:cNvPr>
          <p:cNvSpPr txBox="1"/>
          <p:nvPr/>
        </p:nvSpPr>
        <p:spPr>
          <a:xfrm>
            <a:off x="6939175" y="376025"/>
            <a:ext cx="123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https://www.geeksforgeeks.org/carbon-cycle-diagram/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can CO</a:t>
            </a:r>
            <a:r>
              <a:rPr baseline="-25000" lang="en" sz="3000"/>
              <a:t>2</a:t>
            </a:r>
            <a:r>
              <a:rPr lang="en" sz="3000"/>
              <a:t> create change in the ocean’s pH? </a:t>
            </a:r>
            <a:endParaRPr sz="3000"/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374" y="657125"/>
            <a:ext cx="7875250" cy="442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</a:t>
            </a:r>
            <a:endParaRPr/>
          </a:p>
        </p:txBody>
      </p:sp>
      <p:sp>
        <p:nvSpPr>
          <p:cNvPr id="134" name="Google Shape;134;p23"/>
          <p:cNvSpPr txBox="1"/>
          <p:nvPr>
            <p:ph idx="1" type="body"/>
          </p:nvPr>
        </p:nvSpPr>
        <p:spPr>
          <a:xfrm>
            <a:off x="0" y="575100"/>
            <a:ext cx="9144000" cy="43647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Today we will see if it’s true: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Does adding CO</a:t>
            </a:r>
            <a:r>
              <a:rPr baseline="-25000" lang="en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to water really change its pH?</a:t>
            </a:r>
            <a:endParaRPr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i="1" lang="en" u="sng"/>
              <a:t>Brainstorm:</a:t>
            </a:r>
            <a:endParaRPr i="1" u="sng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How would you set up this experiment?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What materials do you think we need to perform this experiment?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Make a list with your partner, see if you can think of everything we might need!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Materials</a:t>
            </a:r>
            <a:endParaRPr/>
          </a:p>
        </p:txBody>
      </p:sp>
      <p:sp>
        <p:nvSpPr>
          <p:cNvPr id="140" name="Google Shape;140;p24"/>
          <p:cNvSpPr txBox="1"/>
          <p:nvPr>
            <p:ph idx="1" type="body"/>
          </p:nvPr>
        </p:nvSpPr>
        <p:spPr>
          <a:xfrm>
            <a:off x="0" y="590000"/>
            <a:ext cx="9144000" cy="42861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04800" lvl="0" marL="457200" rtl="0" algn="l">
              <a:spcBef>
                <a:spcPts val="400"/>
              </a:spcBef>
              <a:spcAft>
                <a:spcPts val="0"/>
              </a:spcAft>
              <a:buSzPts val="1200"/>
              <a:buAutoNum type="arabicPeriod"/>
            </a:pPr>
            <a:r>
              <a:rPr lang="en" sz="2600"/>
              <a:t>Water</a:t>
            </a:r>
            <a:endParaRPr sz="26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2600"/>
              <a:t>A cup to hold the water</a:t>
            </a:r>
            <a:endParaRPr sz="26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2600"/>
              <a:t>CO</a:t>
            </a:r>
            <a:r>
              <a:rPr baseline="-25000" lang="en" sz="2600"/>
              <a:t>2</a:t>
            </a:r>
            <a:endParaRPr sz="2600"/>
          </a:p>
          <a:p>
            <a:pPr indent="-285750" lvl="1" marL="914400" rtl="0" algn="l">
              <a:spcBef>
                <a:spcPts val="0"/>
              </a:spcBef>
              <a:spcAft>
                <a:spcPts val="0"/>
              </a:spcAft>
              <a:buSzPts val="900"/>
              <a:buAutoNum type="alphaLcPeriod"/>
            </a:pPr>
            <a:r>
              <a:rPr lang="en" sz="2300"/>
              <a:t>Where will we get CO</a:t>
            </a:r>
            <a:r>
              <a:rPr baseline="-25000" lang="en" sz="2300"/>
              <a:t>2</a:t>
            </a:r>
            <a:r>
              <a:rPr lang="en" sz="2300"/>
              <a:t> from?</a:t>
            </a:r>
            <a:endParaRPr sz="2300"/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SzPts val="800"/>
              <a:buAutoNum type="romanLcPeriod"/>
            </a:pPr>
            <a:r>
              <a:rPr i="1" lang="en" sz="2200"/>
              <a:t>Our breath!</a:t>
            </a:r>
            <a:endParaRPr i="1" sz="2200"/>
          </a:p>
          <a:p>
            <a:pPr indent="-285750" lvl="1" marL="914400" rtl="0" algn="l">
              <a:spcBef>
                <a:spcPts val="0"/>
              </a:spcBef>
              <a:spcAft>
                <a:spcPts val="0"/>
              </a:spcAft>
              <a:buSzPts val="900"/>
              <a:buAutoNum type="alphaLcPeriod"/>
            </a:pPr>
            <a:r>
              <a:rPr lang="en" sz="2300"/>
              <a:t>How will we add it to the water?</a:t>
            </a:r>
            <a:endParaRPr sz="2300"/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SzPts val="800"/>
              <a:buAutoNum type="romanLcPeriod"/>
            </a:pPr>
            <a:r>
              <a:rPr i="1" lang="en" sz="2200"/>
              <a:t>With a straw!</a:t>
            </a:r>
            <a:endParaRPr i="1" sz="2200"/>
          </a:p>
          <a:p>
            <a:pPr indent="-285750" lvl="1" marL="914400" rtl="0" algn="l">
              <a:spcBef>
                <a:spcPts val="0"/>
              </a:spcBef>
              <a:spcAft>
                <a:spcPts val="0"/>
              </a:spcAft>
              <a:buSzPts val="900"/>
              <a:buAutoNum type="alphaLcPeriod"/>
            </a:pPr>
            <a:r>
              <a:rPr lang="en" sz="2300"/>
              <a:t>How will we test if we really added CO</a:t>
            </a:r>
            <a:r>
              <a:rPr baseline="-25000" lang="en" sz="2300"/>
              <a:t>2</a:t>
            </a:r>
            <a:r>
              <a:rPr lang="en" sz="2300"/>
              <a:t>?</a:t>
            </a:r>
            <a:endParaRPr sz="2300"/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SzPts val="800"/>
              <a:buAutoNum type="romanLcPeriod"/>
            </a:pPr>
            <a:r>
              <a:rPr i="1" lang="en" sz="2200"/>
              <a:t>With an indicator solution!</a:t>
            </a:r>
            <a:endParaRPr i="1" sz="2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2600"/>
              <a:t>CO</a:t>
            </a:r>
            <a:r>
              <a:rPr baseline="-25000" lang="en" sz="2600"/>
              <a:t>2</a:t>
            </a:r>
            <a:r>
              <a:rPr lang="en" sz="2600"/>
              <a:t> indicator: </a:t>
            </a:r>
            <a:r>
              <a:rPr lang="en" sz="2600"/>
              <a:t>Bromothymol</a:t>
            </a:r>
            <a:r>
              <a:rPr lang="en" sz="2600"/>
              <a:t> blue</a:t>
            </a:r>
            <a:endParaRPr sz="26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2600"/>
              <a:t>pH indicator: test strips or </a:t>
            </a:r>
            <a:r>
              <a:rPr lang="en" sz="2600"/>
              <a:t>homemade!</a:t>
            </a:r>
            <a:endParaRPr sz="2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Come get your materials!</a:t>
            </a:r>
            <a:endParaRPr/>
          </a:p>
        </p:txBody>
      </p:sp>
      <p:sp>
        <p:nvSpPr>
          <p:cNvPr id="146" name="Google Shape;146;p25"/>
          <p:cNvSpPr txBox="1"/>
          <p:nvPr>
            <p:ph idx="1" type="body"/>
          </p:nvPr>
        </p:nvSpPr>
        <p:spPr>
          <a:xfrm>
            <a:off x="0" y="857400"/>
            <a:ext cx="9144000" cy="42861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317500" lvl="0" marL="457200" rtl="0" algn="l">
              <a:spcBef>
                <a:spcPts val="4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Retrieve a lab sheet for each group member.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Take a tray of materials, but don’t get </a:t>
            </a:r>
            <a:r>
              <a:rPr lang="en"/>
              <a:t>started</a:t>
            </a:r>
            <a:r>
              <a:rPr lang="en"/>
              <a:t> yet!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>
            <p:ph type="title"/>
          </p:nvPr>
        </p:nvSpPr>
        <p:spPr>
          <a:xfrm>
            <a:off x="105600" y="1982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Read the introductory questions on your lab sheet.</a:t>
            </a:r>
            <a:endParaRPr sz="3200"/>
          </a:p>
        </p:txBody>
      </p:sp>
      <p:sp>
        <p:nvSpPr>
          <p:cNvPr id="152" name="Google Shape;152;p26"/>
          <p:cNvSpPr txBox="1"/>
          <p:nvPr>
            <p:ph idx="1" type="body"/>
          </p:nvPr>
        </p:nvSpPr>
        <p:spPr>
          <a:xfrm>
            <a:off x="104075" y="1407425"/>
            <a:ext cx="8932800" cy="36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Let’s watch </a:t>
            </a:r>
            <a:r>
              <a:rPr lang="en" u="sng">
                <a:solidFill>
                  <a:schemeClr val="hlink"/>
                </a:solidFill>
                <a:hlinkClick r:id="rId3"/>
              </a:rPr>
              <a:t>this video</a:t>
            </a:r>
            <a:r>
              <a:rPr lang="en"/>
              <a:t>, and answer question 1.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Watch your teacher, and answer question 2.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Now we’ll watch </a:t>
            </a:r>
            <a:r>
              <a:rPr lang="en" u="sng">
                <a:solidFill>
                  <a:schemeClr val="hlink"/>
                </a:solidFill>
                <a:hlinkClick r:id="rId4"/>
              </a:rPr>
              <a:t>this video</a:t>
            </a:r>
            <a:r>
              <a:rPr lang="en"/>
              <a:t> and answer questions 3 &amp; 4.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Procedure</a:t>
            </a:r>
            <a:endParaRPr/>
          </a:p>
        </p:txBody>
      </p:sp>
      <p:sp>
        <p:nvSpPr>
          <p:cNvPr id="158" name="Google Shape;158;p27"/>
          <p:cNvSpPr txBox="1"/>
          <p:nvPr>
            <p:ph idx="1" type="body"/>
          </p:nvPr>
        </p:nvSpPr>
        <p:spPr>
          <a:xfrm>
            <a:off x="104075" y="881300"/>
            <a:ext cx="8932800" cy="19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arenR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will need an experimental and a control set up.  How will they differ?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arenR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will you add CO</a:t>
            </a:r>
            <a:r>
              <a:rPr baseline="-25000"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the water?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arenR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will you determine if CO</a:t>
            </a:r>
            <a:r>
              <a:rPr baseline="-25000"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was added to the water?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LcParenR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will you determine the pH of the water?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Arial"/>
              <a:buAutoNum type="alphaLcParenR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results would indicate that CO</a:t>
            </a:r>
            <a:r>
              <a:rPr baseline="-25000"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does change the pH of water?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/>
          <p:nvPr>
            <p:ph type="title"/>
          </p:nvPr>
        </p:nvSpPr>
        <p:spPr>
          <a:xfrm>
            <a:off x="34425" y="94400"/>
            <a:ext cx="9072000" cy="56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Control</a:t>
            </a:r>
            <a:r>
              <a:rPr lang="en"/>
              <a:t> vs Experimental Group</a:t>
            </a:r>
            <a:endParaRPr/>
          </a:p>
        </p:txBody>
      </p:sp>
      <p:sp>
        <p:nvSpPr>
          <p:cNvPr id="164" name="Google Shape;164;p28"/>
          <p:cNvSpPr txBox="1"/>
          <p:nvPr>
            <p:ph idx="1" type="body"/>
          </p:nvPr>
        </p:nvSpPr>
        <p:spPr>
          <a:xfrm>
            <a:off x="34425" y="657500"/>
            <a:ext cx="2200800" cy="56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Control</a:t>
            </a:r>
            <a:endParaRPr u="sng"/>
          </a:p>
        </p:txBody>
      </p:sp>
      <p:sp>
        <p:nvSpPr>
          <p:cNvPr id="165" name="Google Shape;165;p28"/>
          <p:cNvSpPr txBox="1"/>
          <p:nvPr>
            <p:ph idx="3" type="body"/>
          </p:nvPr>
        </p:nvSpPr>
        <p:spPr>
          <a:xfrm>
            <a:off x="5100825" y="699650"/>
            <a:ext cx="2017200" cy="56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Experimental</a:t>
            </a:r>
            <a:endParaRPr u="sng"/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21982" l="31045" r="32517" t="22155"/>
          <a:stretch/>
        </p:blipFill>
        <p:spPr>
          <a:xfrm>
            <a:off x="4706063" y="2087625"/>
            <a:ext cx="12954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 b="21982" l="31045" r="32517" t="22155"/>
          <a:stretch/>
        </p:blipFill>
        <p:spPr>
          <a:xfrm>
            <a:off x="104375" y="1909850"/>
            <a:ext cx="1295400" cy="1981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28"/>
          <p:cNvCxnSpPr>
            <a:stCxn id="163" idx="2"/>
          </p:cNvCxnSpPr>
          <p:nvPr/>
        </p:nvCxnSpPr>
        <p:spPr>
          <a:xfrm>
            <a:off x="4570425" y="657500"/>
            <a:ext cx="10200" cy="448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9" name="Google Shape;169;p28"/>
          <p:cNvSpPr txBox="1"/>
          <p:nvPr/>
        </p:nvSpPr>
        <p:spPr>
          <a:xfrm>
            <a:off x="1551000" y="1363575"/>
            <a:ext cx="2469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500"/>
              <a:buFont typeface="Source Sans Pro"/>
              <a:buAutoNum type="arabicPeriod"/>
            </a:pPr>
            <a:r>
              <a:rPr lang="en" sz="25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Add water</a:t>
            </a:r>
            <a:endParaRPr sz="25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0" name="Google Shape;170;p28"/>
          <p:cNvSpPr txBox="1"/>
          <p:nvPr/>
        </p:nvSpPr>
        <p:spPr>
          <a:xfrm>
            <a:off x="1551000" y="1932975"/>
            <a:ext cx="2732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2. </a:t>
            </a:r>
            <a:r>
              <a:rPr lang="en" sz="25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Add 5 drops Bromothymol blue</a:t>
            </a:r>
            <a:endParaRPr sz="25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1" name="Google Shape;171;p28"/>
          <p:cNvSpPr txBox="1"/>
          <p:nvPr/>
        </p:nvSpPr>
        <p:spPr>
          <a:xfrm>
            <a:off x="1644400" y="3154425"/>
            <a:ext cx="2681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3. </a:t>
            </a:r>
            <a:r>
              <a:rPr b="1" lang="en" sz="2500" u="sng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DON’T</a:t>
            </a:r>
            <a:r>
              <a:rPr lang="en" sz="2500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add CO</a:t>
            </a:r>
            <a:r>
              <a:rPr baseline="-25000" lang="en" sz="2500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</a:t>
            </a:r>
            <a:r>
              <a:rPr lang="en" sz="2500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sz="25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2" name="Google Shape;172;p28"/>
          <p:cNvSpPr txBox="1"/>
          <p:nvPr/>
        </p:nvSpPr>
        <p:spPr>
          <a:xfrm>
            <a:off x="1644400" y="39909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4. Test pH</a:t>
            </a:r>
            <a:endParaRPr sz="2500">
              <a:solidFill>
                <a:srgbClr val="205C7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3" name="Google Shape;173;p28"/>
          <p:cNvSpPr txBox="1"/>
          <p:nvPr/>
        </p:nvSpPr>
        <p:spPr>
          <a:xfrm>
            <a:off x="6394500" y="1304888"/>
            <a:ext cx="2469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500"/>
              <a:buFont typeface="Source Sans Pro"/>
              <a:buAutoNum type="arabicPeriod"/>
            </a:pPr>
            <a:r>
              <a:rPr lang="en" sz="25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Add water</a:t>
            </a:r>
            <a:endParaRPr sz="25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4" name="Google Shape;174;p28"/>
          <p:cNvSpPr txBox="1"/>
          <p:nvPr/>
        </p:nvSpPr>
        <p:spPr>
          <a:xfrm>
            <a:off x="6394500" y="1932963"/>
            <a:ext cx="2732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2. Add 5 drops Bromothymol blue</a:t>
            </a:r>
            <a:endParaRPr sz="25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5" name="Google Shape;175;p28"/>
          <p:cNvSpPr txBox="1"/>
          <p:nvPr/>
        </p:nvSpPr>
        <p:spPr>
          <a:xfrm>
            <a:off x="6394500" y="2945938"/>
            <a:ext cx="26814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3. </a:t>
            </a:r>
            <a:r>
              <a:rPr b="1" lang="en" sz="2500" u="sng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ADD</a:t>
            </a:r>
            <a:r>
              <a:rPr lang="en" sz="2500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CO</a:t>
            </a:r>
            <a:r>
              <a:rPr baseline="-25000" lang="en" sz="2500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</a:t>
            </a:r>
            <a:r>
              <a:rPr lang="en" sz="2500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sz="2500">
              <a:solidFill>
                <a:srgbClr val="205C7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500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</a:t>
            </a:r>
            <a:r>
              <a:rPr i="1" lang="en" sz="2000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blow bubbles until color changes)</a:t>
            </a:r>
            <a:endParaRPr i="1" sz="20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6" name="Google Shape;176;p28"/>
          <p:cNvSpPr txBox="1"/>
          <p:nvPr/>
        </p:nvSpPr>
        <p:spPr>
          <a:xfrm>
            <a:off x="6394500" y="3990988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4. Test pH</a:t>
            </a:r>
            <a:endParaRPr sz="2500">
              <a:solidFill>
                <a:srgbClr val="205C7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0443" y="1600825"/>
            <a:ext cx="714244" cy="176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8"/>
          <p:cNvSpPr/>
          <p:nvPr/>
        </p:nvSpPr>
        <p:spPr>
          <a:xfrm flipH="1" rot="10800000">
            <a:off x="4988950" y="3307456"/>
            <a:ext cx="204600" cy="207900"/>
          </a:xfrm>
          <a:prstGeom prst="flowChartConnec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9" name="Google Shape;179;p28"/>
          <p:cNvSpPr/>
          <p:nvPr/>
        </p:nvSpPr>
        <p:spPr>
          <a:xfrm flipH="1" rot="10800000">
            <a:off x="5225963" y="3307456"/>
            <a:ext cx="204600" cy="207900"/>
          </a:xfrm>
          <a:prstGeom prst="flowChartConnec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0" name="Google Shape;180;p28"/>
          <p:cNvSpPr/>
          <p:nvPr/>
        </p:nvSpPr>
        <p:spPr>
          <a:xfrm flipH="1" rot="10800000">
            <a:off x="5463000" y="3307456"/>
            <a:ext cx="204600" cy="207900"/>
          </a:xfrm>
          <a:prstGeom prst="flowChartConnec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1" name="Google Shape;181;p28"/>
          <p:cNvSpPr/>
          <p:nvPr/>
        </p:nvSpPr>
        <p:spPr>
          <a:xfrm flipH="1" rot="10800000">
            <a:off x="5100825" y="3515356"/>
            <a:ext cx="204600" cy="207900"/>
          </a:xfrm>
          <a:prstGeom prst="flowChartConnec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2" name="Google Shape;182;p28"/>
          <p:cNvSpPr/>
          <p:nvPr/>
        </p:nvSpPr>
        <p:spPr>
          <a:xfrm flipH="1" rot="10800000">
            <a:off x="5385263" y="3515356"/>
            <a:ext cx="204600" cy="207900"/>
          </a:xfrm>
          <a:prstGeom prst="flowChartConnec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3" name="Google Shape;183;p28"/>
          <p:cNvSpPr/>
          <p:nvPr/>
        </p:nvSpPr>
        <p:spPr>
          <a:xfrm flipH="1" rot="10800000">
            <a:off x="5251475" y="3701006"/>
            <a:ext cx="204600" cy="207900"/>
          </a:xfrm>
          <a:prstGeom prst="flowChartConnec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 txBox="1"/>
          <p:nvPr>
            <p:ph type="title"/>
          </p:nvPr>
        </p:nvSpPr>
        <p:spPr>
          <a:xfrm>
            <a:off x="0" y="1521000"/>
            <a:ext cx="31353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Reading pH test strips</a:t>
            </a:r>
            <a:endParaRPr/>
          </a:p>
        </p:txBody>
      </p:sp>
      <p:pic>
        <p:nvPicPr>
          <p:cNvPr id="189" name="Google Shape;189;p29"/>
          <p:cNvPicPr preferRelativeResize="0"/>
          <p:nvPr/>
        </p:nvPicPr>
        <p:blipFill rotWithShape="1">
          <a:blip r:embed="rId3">
            <a:alphaModFix/>
          </a:blip>
          <a:srcRect b="0" l="0" r="0" t="13020"/>
          <a:stretch/>
        </p:blipFill>
        <p:spPr>
          <a:xfrm>
            <a:off x="3276336" y="0"/>
            <a:ext cx="591328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graphicFrame>
        <p:nvGraphicFramePr>
          <p:cNvPr id="195" name="Google Shape;195;p30"/>
          <p:cNvGraphicFramePr/>
          <p:nvPr/>
        </p:nvGraphicFramePr>
        <p:xfrm>
          <a:off x="882113" y="975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{6471BDC8-21A9-4719-ABA1-66A94D803D65}</a:tableStyleId>
              </a:tblPr>
              <a:tblGrid>
                <a:gridCol w="898950"/>
                <a:gridCol w="3214850"/>
                <a:gridCol w="3265975"/>
              </a:tblGrid>
              <a:tr h="1494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8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Control</a:t>
                      </a:r>
                      <a:endParaRPr sz="38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8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(no </a:t>
                      </a:r>
                      <a:r>
                        <a:rPr lang="en" sz="380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CO</a:t>
                      </a:r>
                      <a:r>
                        <a:rPr baseline="-25000" lang="en" sz="380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</a:t>
                      </a:r>
                      <a:r>
                        <a:rPr lang="en" sz="380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 added)</a:t>
                      </a:r>
                      <a:endParaRPr sz="38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8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Experimental (</a:t>
                      </a:r>
                      <a:r>
                        <a:rPr lang="en" sz="380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CO</a:t>
                      </a:r>
                      <a:r>
                        <a:rPr baseline="-25000" lang="en" sz="380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</a:t>
                      </a:r>
                      <a:r>
                        <a:rPr lang="en" sz="380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 added)</a:t>
                      </a:r>
                      <a:endParaRPr sz="38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91425" marB="91425" marR="91425" marL="91425"/>
                </a:tc>
              </a:tr>
              <a:tr h="139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800"/>
                        <a:t>pH</a:t>
                      </a:r>
                      <a:endParaRPr sz="3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201" name="Google Shape;201;p31"/>
          <p:cNvSpPr txBox="1"/>
          <p:nvPr>
            <p:ph idx="1" type="body"/>
          </p:nvPr>
        </p:nvSpPr>
        <p:spPr>
          <a:xfrm>
            <a:off x="0" y="857400"/>
            <a:ext cx="9144000" cy="42861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Font typeface="Source Sans Pro"/>
              <a:buAutoNum type="alphaLcParenR"/>
            </a:pPr>
            <a:r>
              <a:rPr lang="en" sz="2700">
                <a:solidFill>
                  <a:schemeClr val="dk1"/>
                </a:solidFill>
              </a:rPr>
              <a:t>Did the addition of CO</a:t>
            </a:r>
            <a:r>
              <a:rPr baseline="-25000" lang="en" sz="2700">
                <a:solidFill>
                  <a:schemeClr val="dk1"/>
                </a:solidFill>
              </a:rPr>
              <a:t>2</a:t>
            </a:r>
            <a:r>
              <a:rPr lang="en" sz="2700">
                <a:solidFill>
                  <a:schemeClr val="dk1"/>
                </a:solidFill>
              </a:rPr>
              <a:t> impact the pH of your water sample?</a:t>
            </a:r>
            <a:endParaRPr sz="2700">
              <a:solidFill>
                <a:schemeClr val="dk1"/>
              </a:solidFill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700"/>
              <a:buFont typeface="Source Sans Pro"/>
              <a:buAutoNum type="alphaLcParenR"/>
            </a:pPr>
            <a:r>
              <a:rPr lang="en" sz="2700">
                <a:solidFill>
                  <a:schemeClr val="dk1"/>
                </a:solidFill>
              </a:rPr>
              <a:t>In this experiment we blew bubbles into the water.  In the real ocean system, how is CO</a:t>
            </a:r>
            <a:r>
              <a:rPr baseline="-25000" lang="en" sz="2700">
                <a:solidFill>
                  <a:schemeClr val="dk1"/>
                </a:solidFill>
              </a:rPr>
              <a:t>2</a:t>
            </a:r>
            <a:r>
              <a:rPr lang="en" sz="2700">
                <a:solidFill>
                  <a:schemeClr val="dk1"/>
                </a:solidFill>
              </a:rPr>
              <a:t> added to the water?</a:t>
            </a:r>
            <a:endParaRPr sz="2700">
              <a:solidFill>
                <a:schemeClr val="dk1"/>
              </a:solidFill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700"/>
              <a:buFont typeface="Source Sans Pro"/>
              <a:buAutoNum type="alphaLcParenR"/>
            </a:pPr>
            <a:r>
              <a:rPr lang="en" sz="2700">
                <a:solidFill>
                  <a:schemeClr val="dk1"/>
                </a:solidFill>
              </a:rPr>
              <a:t>Why might a change in pH negatively impact ocean ecology?</a:t>
            </a:r>
            <a:endParaRPr sz="2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reeze Jenn MACAN">
  <a:themeElements>
    <a:clrScheme name="Breeze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