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4fa884ca2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4fa884ca2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4fa884ca2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a4fa884ca2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4fa884ca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a4fa884ca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from the Pacific Northwest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https://www.washingtonnature.org/</a:t>
            </a:r>
            <a:r>
              <a:rPr lang="en"/>
              <a:t>oceanacidification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4fa884ca2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4fa884ca2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4fa884ca2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a4fa884ca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credit: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Kroeker KJ, Kordas RL, Crim R, Hendriks IE, Ramajo L, Singh GS, Duarte CM, Gattuso JP. Impacts of ocean acidification on marine organisms: quantifying sensitivities and interaction with warming. Glob Chang Biol. 2013 Jun;19(6):1884-96. doi: 10.1111/gcb.12179. Epub 2013 Apr 3. PMID: 23505245; PMCID: PMC3664023.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4fa884ca2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a4fa884ca2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credit: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Kroeker KJ, Kordas RL, Crim R, Hendriks IE, Ramajo L, Singh GS, Duarte CM, Gattuso JP. Impacts of ocean acidification on marine organisms: quantifying sensitivities and interaction with warming. Glob Chang Biol. 2013 Jun;19(6):1884-96. doi: 10.1111/gcb.12179. Epub 2013 Apr 3. PMID: 23505245; PMCID: PMC3664023.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4fa884ca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4fa884ca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Image credit: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Kroeker KJ, Kordas RL, Crim R, Hendriks IE, Ramajo L, Singh GS, Duarte CM, Gattuso JP. Impacts of ocean acidification on marine organisms: quantifying sensitivities and interaction with warming. Glob Chang Biol. 2013 Jun;19(6):1884-96. doi: 10.1111/gcb.12179. Epub 2013 Apr 3. PMID: 23505245; PMCID: PMC3664023.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4fa884ca2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4fa884ca2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4fa884ca2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a4fa884ca2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104075" y="159800"/>
            <a:ext cx="89328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04075" y="881300"/>
            <a:ext cx="8932800" cy="4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191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191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4191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4191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191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4191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4191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4191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533399" y="458904"/>
            <a:ext cx="38406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4742824" y="276225"/>
            <a:ext cx="3840600" cy="4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0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2" type="body"/>
          </p:nvPr>
        </p:nvSpPr>
        <p:spPr>
          <a:xfrm>
            <a:off x="533399" y="1340892"/>
            <a:ext cx="3840600" cy="27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533398" y="458904"/>
            <a:ext cx="4079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533398" y="1340892"/>
            <a:ext cx="4079400" cy="27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>
            <p:ph idx="2" type="pic"/>
          </p:nvPr>
        </p:nvSpPr>
        <p:spPr>
          <a:xfrm>
            <a:off x="5090617" y="269544"/>
            <a:ext cx="3657600" cy="3988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 rot="5400000">
            <a:off x="2941651" y="-1192349"/>
            <a:ext cx="3257400" cy="80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0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 rot="5400000">
            <a:off x="6041092" y="1604926"/>
            <a:ext cx="418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 rot="5400000">
            <a:off x="1803450" y="-977924"/>
            <a:ext cx="4181400" cy="6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0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0" y="857400"/>
            <a:ext cx="9144000" cy="4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2700"/>
            </a:lvl2pPr>
            <a:lvl3pPr indent="-3175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434343"/>
                </a:solidFill>
              </a:defRPr>
            </a:lvl1pPr>
            <a:lvl2pPr lvl="1">
              <a:buNone/>
              <a:defRPr sz="1300">
                <a:solidFill>
                  <a:srgbClr val="434343"/>
                </a:solidFill>
              </a:defRPr>
            </a:lvl2pPr>
            <a:lvl3pPr lvl="2">
              <a:buNone/>
              <a:defRPr sz="1300">
                <a:solidFill>
                  <a:srgbClr val="434343"/>
                </a:solidFill>
              </a:defRPr>
            </a:lvl3pPr>
            <a:lvl4pPr lvl="3">
              <a:buNone/>
              <a:defRPr sz="1300">
                <a:solidFill>
                  <a:srgbClr val="434343"/>
                </a:solidFill>
              </a:defRPr>
            </a:lvl4pPr>
            <a:lvl5pPr lvl="4">
              <a:buNone/>
              <a:defRPr sz="1300">
                <a:solidFill>
                  <a:srgbClr val="434343"/>
                </a:solidFill>
              </a:defRPr>
            </a:lvl5pPr>
            <a:lvl6pPr lvl="5">
              <a:buNone/>
              <a:defRPr sz="1300">
                <a:solidFill>
                  <a:srgbClr val="434343"/>
                </a:solidFill>
              </a:defRPr>
            </a:lvl6pPr>
            <a:lvl7pPr lvl="6">
              <a:buNone/>
              <a:defRPr sz="1300">
                <a:solidFill>
                  <a:srgbClr val="434343"/>
                </a:solidFill>
              </a:defRPr>
            </a:lvl7pPr>
            <a:lvl8pPr lvl="7">
              <a:buNone/>
              <a:defRPr sz="1300">
                <a:solidFill>
                  <a:srgbClr val="434343"/>
                </a:solidFill>
              </a:defRPr>
            </a:lvl8pPr>
            <a:lvl9pPr lvl="8">
              <a:buNone/>
              <a:defRPr sz="1300">
                <a:solidFill>
                  <a:srgbClr val="434343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685800" y="1485900"/>
            <a:ext cx="7772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685800" y="3086100"/>
            <a:ext cx="7772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457200" y="208360"/>
            <a:ext cx="82296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wo objects on top, text on bottom" type="twoObjOverTx">
  <p:cSld name="TWO_OBJECTS_OVER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1" type="ftr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425" y="94400"/>
            <a:ext cx="90720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b="1" i="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0" y="708925"/>
            <a:ext cx="43554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34425" y="1150950"/>
            <a:ext cx="4355400" cy="3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73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735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735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735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735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735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735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73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3" type="body"/>
          </p:nvPr>
        </p:nvSpPr>
        <p:spPr>
          <a:xfrm>
            <a:off x="4751075" y="708925"/>
            <a:ext cx="43929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4" type="body"/>
          </p:nvPr>
        </p:nvSpPr>
        <p:spPr>
          <a:xfrm>
            <a:off x="4751075" y="1150950"/>
            <a:ext cx="4392900" cy="3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Sans Pro"/>
              <a:buNone/>
              <a:defRPr b="0" i="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1328166" y="971550"/>
            <a:ext cx="6487800" cy="2364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35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23;p5"/>
          <p:cNvSpPr txBox="1"/>
          <p:nvPr>
            <p:ph type="ctrTitle"/>
          </p:nvPr>
        </p:nvSpPr>
        <p:spPr>
          <a:xfrm>
            <a:off x="1322921" y="1142999"/>
            <a:ext cx="64983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00"/>
              <a:buFont typeface="Noto Sans Symbols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1322921" y="2474259"/>
            <a:ext cx="64983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49275" y="1802358"/>
            <a:ext cx="80565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549275" y="2802004"/>
            <a:ext cx="80565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7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n Breeze" type="clipArtAndTx">
  <p:cSld name="CLIPART_AND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8360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33" name="Google Shape;33;p7"/>
          <p:cNvSpPr/>
          <p:nvPr>
            <p:ph idx="2" type="clipArt"/>
          </p:nvPr>
        </p:nvSpPr>
        <p:spPr>
          <a:xfrm>
            <a:off x="457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3556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9779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68300" lvl="3" marL="12700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15494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21209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24003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2692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648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5085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Noto Sans Symbols"/>
              <a:buChar char="●"/>
              <a:defRPr b="0" i="0" sz="33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381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300"/>
              <a:buFont typeface="Noto Sans Symbols"/>
              <a:buChar char="●"/>
              <a:defRPr b="0" i="0" sz="31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2545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Noto Sans Symbols"/>
              <a:buChar char="●"/>
              <a:defRPr b="0" i="0" sz="29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41275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41275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127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4127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4127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4127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ctrTitle"/>
          </p:nvPr>
        </p:nvSpPr>
        <p:spPr>
          <a:xfrm>
            <a:off x="363538" y="2514601"/>
            <a:ext cx="8416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40" name="Google Shape;40;p8"/>
          <p:cNvSpPr txBox="1"/>
          <p:nvPr>
            <p:ph idx="1" type="subTitle"/>
          </p:nvPr>
        </p:nvSpPr>
        <p:spPr>
          <a:xfrm>
            <a:off x="363538" y="3578272"/>
            <a:ext cx="8416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2400"/>
              <a:buFont typeface="Noto Sans Symbols"/>
              <a:buNone/>
              <a:defRPr b="0" i="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549275" y="1200151"/>
            <a:ext cx="38406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751071" y="1200151"/>
            <a:ext cx="38406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Sans Pro"/>
              <a:buNone/>
              <a:defRPr b="0" i="0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0050" y="675275"/>
            <a:ext cx="90039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○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○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○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8" name="Google Shape;8;p1" title="MACAN-FinalLogo-RGB_Stacked-FullColor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18050" y="4469987"/>
            <a:ext cx="1868749" cy="5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 title="800px-NERRS_logo_with_words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6800" y="4422888"/>
            <a:ext cx="1357192" cy="6887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nmscordellbank.blob.core.windows.net/cordellbank-prod/media/docs/20210812-calcifiers-and-noncalcifier-lesson-plan.pdf" TargetMode="External"/><Relationship Id="rId4" Type="http://schemas.openxmlformats.org/officeDocument/2006/relationships/hyperlink" Target="http://sanctuaries.noaa.gov/education" TargetMode="External"/><Relationship Id="rId5" Type="http://schemas.openxmlformats.org/officeDocument/2006/relationships/hyperlink" Target="https://nmscordellbank.blob.core.windows.net/cordellbank-prod/media/docs/20210812-calcifiers-and-noncalcifier-lesson-plan.pdf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TgKJlNs1R16TMKvaXwem1-OHj2nRhBBAjl5S9xy1wpM/edit?usp=shar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u/0/d/1TgKJlNs1R16TMKvaXwem1-OHj2nRhBBAjl5S9xy1wpM/edit" TargetMode="External"/><Relationship Id="rId4" Type="http://schemas.openxmlformats.org/officeDocument/2006/relationships/hyperlink" Target="https://docs.google.com/document/u/0/d/1LWOccmGe1insLeNAqQpbovplezWMd6PM5a5ktwWy4IU/edi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subTitle"/>
          </p:nvPr>
        </p:nvSpPr>
        <p:spPr>
          <a:xfrm>
            <a:off x="0" y="552925"/>
            <a:ext cx="9144000" cy="6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3000"/>
              <a:t>This lesson is </a:t>
            </a:r>
            <a:r>
              <a:rPr lang="en" sz="3000"/>
              <a:t>adapted</a:t>
            </a:r>
            <a:r>
              <a:rPr lang="en" sz="3000"/>
              <a:t> from </a:t>
            </a:r>
            <a:endParaRPr sz="3000"/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Calcifiers and Non-Calcifiers:  Impacts of Ocean Acidification on Marine Organisms</a:t>
            </a:r>
            <a:endParaRPr sz="2400"/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3000"/>
              <a:t>from</a:t>
            </a:r>
            <a:r>
              <a:rPr lang="en" sz="2500"/>
              <a:t> </a:t>
            </a:r>
            <a:r>
              <a:rPr lang="en" sz="2500" u="sng">
                <a:solidFill>
                  <a:schemeClr val="hlink"/>
                </a:solidFill>
                <a:hlinkClick r:id="rId4"/>
              </a:rPr>
              <a:t>Education | Office National Marine Sanctuaries</a:t>
            </a:r>
            <a:r>
              <a:rPr lang="en" sz="2500"/>
              <a:t>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5"/>
              </a:rPr>
              <a:t> </a:t>
            </a:r>
            <a:endParaRPr sz="3000"/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Stuck?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0" y="857400"/>
            <a:ext cx="9144000" cy="42861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Start by creating a food web between at least 5 of the organisms. Highlight those directly affected by ocean acidification in yellow, and those indirectly affected in blue.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ctrTitle"/>
          </p:nvPr>
        </p:nvSpPr>
        <p:spPr>
          <a:xfrm>
            <a:off x="1322846" y="1924949"/>
            <a:ext cx="6498300" cy="12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Biological Impacts of Ocean Acidification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0" y="0"/>
            <a:ext cx="9144000" cy="5652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Aim</a:t>
            </a:r>
            <a:r>
              <a:rPr lang="en" sz="2400"/>
              <a:t>: How are different species impacted by Ocean Acidification?</a:t>
            </a:r>
            <a:endParaRPr sz="2400"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0" y="565200"/>
            <a:ext cx="3267000" cy="45783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u="sng"/>
              <a:t>Do Now</a:t>
            </a:r>
            <a:r>
              <a:rPr lang="en" sz="1800"/>
              <a:t>: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In this diagram, the organisms highlighted in yellow are </a:t>
            </a:r>
            <a:r>
              <a:rPr b="1" i="1" lang="en" sz="1800"/>
              <a:t>directly</a:t>
            </a:r>
            <a:r>
              <a:rPr lang="en" sz="1800"/>
              <a:t> affected by ocean acidification, and the those in blue are </a:t>
            </a:r>
            <a:r>
              <a:rPr b="1" i="1" lang="en" sz="1800"/>
              <a:t>indirectly</a:t>
            </a:r>
            <a:r>
              <a:rPr b="1" lang="en" sz="1800"/>
              <a:t> </a:t>
            </a:r>
            <a:r>
              <a:rPr lang="en" sz="1800"/>
              <a:t>affected.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What is meant by </a:t>
            </a:r>
            <a:r>
              <a:rPr i="1" lang="en" sz="1800"/>
              <a:t>directly</a:t>
            </a:r>
            <a:r>
              <a:rPr lang="en" sz="1800"/>
              <a:t> and </a:t>
            </a:r>
            <a:r>
              <a:rPr i="1" lang="en" sz="1800"/>
              <a:t>indirectly</a:t>
            </a:r>
            <a:r>
              <a:rPr lang="en" sz="1800"/>
              <a:t>?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Why are zooplankton, pteropods, and shellfish </a:t>
            </a:r>
            <a:r>
              <a:rPr i="1" lang="en" sz="1800"/>
              <a:t>directly</a:t>
            </a:r>
            <a:r>
              <a:rPr lang="en" sz="1800"/>
              <a:t> impacted by OA?</a:t>
            </a:r>
            <a:endParaRPr sz="1800"/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12231" l="0" r="0" t="21362"/>
          <a:stretch/>
        </p:blipFill>
        <p:spPr>
          <a:xfrm>
            <a:off x="3267100" y="485650"/>
            <a:ext cx="5916719" cy="469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Infer: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850" y="666300"/>
            <a:ext cx="9144000" cy="1523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Pteropods, zooplankton, and shellfish are referred to as “calcifiers”.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What might this mean?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133100" y="2508050"/>
            <a:ext cx="89415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Sorting Activity:</a:t>
            </a:r>
            <a:endParaRPr sz="2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a partner, sort the cards into two piles:</a:t>
            </a:r>
            <a:endParaRPr sz="2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“Calcifiers” and “Non-calcifiers”</a:t>
            </a:r>
            <a:endParaRPr sz="2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Interpreting Data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0" y="633000"/>
            <a:ext cx="9100800" cy="3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Skim the </a:t>
            </a:r>
            <a:r>
              <a:rPr lang="en" sz="24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data table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describing the biological impacts of ocean acidification.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your partner, 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determine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what the color-coding in the data tables indicate.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highlight>
                  <a:srgbClr val="E06666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Red= </a:t>
            </a:r>
            <a:endParaRPr sz="2400">
              <a:solidFill>
                <a:srgbClr val="434343"/>
              </a:solidFill>
              <a:highlight>
                <a:srgbClr val="E06666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highlight>
                  <a:srgbClr val="FF99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Orange=</a:t>
            </a:r>
            <a:endParaRPr sz="2400">
              <a:solidFill>
                <a:srgbClr val="434343"/>
              </a:solidFill>
              <a:highlight>
                <a:srgbClr val="FF99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highlight>
                  <a:srgbClr val="FFD966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Yellow=</a:t>
            </a:r>
            <a:endParaRPr sz="2400">
              <a:solidFill>
                <a:srgbClr val="434343"/>
              </a:solidFill>
              <a:highlight>
                <a:srgbClr val="FFD966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highlight>
                  <a:srgbClr val="6AA84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Green=</a:t>
            </a:r>
            <a:endParaRPr sz="2400">
              <a:solidFill>
                <a:srgbClr val="434343"/>
              </a:solidFill>
              <a:highlight>
                <a:srgbClr val="6AA84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highlight>
                  <a:srgbClr val="88888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Grey=</a:t>
            </a:r>
            <a:endParaRPr sz="2400">
              <a:solidFill>
                <a:srgbClr val="434343"/>
              </a:solidFill>
              <a:highlight>
                <a:srgbClr val="88888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Interpreting Data</a:t>
            </a:r>
            <a:endParaRPr/>
          </a:p>
        </p:txBody>
      </p:sp>
      <p:sp>
        <p:nvSpPr>
          <p:cNvPr id="140" name="Google Shape;140;p25"/>
          <p:cNvSpPr txBox="1"/>
          <p:nvPr/>
        </p:nvSpPr>
        <p:spPr>
          <a:xfrm>
            <a:off x="0" y="633000"/>
            <a:ext cx="9100800" cy="3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highlight>
                  <a:srgbClr val="E06666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Red=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OA has a negative impact on this parameter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highlight>
                  <a:schemeClr val="accent3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Orange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OA has a minor negative impact on this parameter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highlight>
                  <a:srgbClr val="FFD966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Yellow=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OA has no impact on this parameter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highlight>
                  <a:srgbClr val="6AA84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Green=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OA has a positive impact on this parameter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434343"/>
                </a:solidFill>
                <a:highlight>
                  <a:srgbClr val="88888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Grey=</a:t>
            </a:r>
            <a:r>
              <a:rPr lang="en"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OA has not been studied for this parameter</a:t>
            </a:r>
            <a:endParaRPr sz="2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Use the </a:t>
            </a:r>
            <a:r>
              <a:rPr lang="en" sz="2700" u="sng">
                <a:solidFill>
                  <a:schemeClr val="hlink"/>
                </a:solidFill>
                <a:hlinkClick r:id="rId3"/>
              </a:rPr>
              <a:t>data table</a:t>
            </a:r>
            <a:r>
              <a:rPr lang="en" sz="2700"/>
              <a:t> to answer the questions on your </a:t>
            </a:r>
            <a:r>
              <a:rPr lang="en" sz="2700" u="sng">
                <a:solidFill>
                  <a:schemeClr val="hlink"/>
                </a:solidFill>
                <a:hlinkClick r:id="rId4"/>
              </a:rPr>
              <a:t>worksheet</a:t>
            </a:r>
            <a:endParaRPr sz="2700"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0" y="1215075"/>
            <a:ext cx="9144000" cy="39285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Mapping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0" y="857400"/>
            <a:ext cx="9144000" cy="42861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With your partner, create a concept map showing the interrelationships between at least 5 of the organisms from the data table.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You will use the information from the data table as well as your own research.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Components of a good concept map: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0" y="857400"/>
            <a:ext cx="9144000" cy="4286100"/>
          </a:xfrm>
          <a:prstGeom prst="rect">
            <a:avLst/>
          </a:prstGeom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Labeled images (nodes)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Labelled connectors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900" y="1601228"/>
            <a:ext cx="6059100" cy="31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CAN 1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