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851e69ce4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851e69ce4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300677bc0_1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300677bc0_1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300677bc0_1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4300677bc0_1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300677bc0_1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4300677bc0_1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300677bc0_1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300677bc0_1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300677bc0_1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4300677bc0_1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300677bc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300677bc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300677bc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4300677bc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300677bc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300677bc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300677bc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300677bc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300677bc0_1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300677bc0_1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300677bc0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300677bc0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300677bc0_1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4300677bc0_1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“present CO2 </a:t>
            </a:r>
            <a:r>
              <a:rPr lang="en"/>
              <a:t>concentration</a:t>
            </a:r>
            <a:r>
              <a:rPr lang="en"/>
              <a:t>” refers to present at the time of the study (2010) not present day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300677bc0_1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300677bc0_1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104075" y="159800"/>
            <a:ext cx="89328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04075" y="881300"/>
            <a:ext cx="8932800" cy="4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191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191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4191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4191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191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4191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4191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4191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533399" y="458904"/>
            <a:ext cx="38406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4742824" y="276225"/>
            <a:ext cx="3840600" cy="4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40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2" type="body"/>
          </p:nvPr>
        </p:nvSpPr>
        <p:spPr>
          <a:xfrm>
            <a:off x="533399" y="1340892"/>
            <a:ext cx="3840600" cy="27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533398" y="458904"/>
            <a:ext cx="4079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533398" y="1340892"/>
            <a:ext cx="4079400" cy="27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6DB7D7"/>
              </a:buClr>
              <a:buSzPts val="10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>
            <p:ph idx="2" type="pic"/>
          </p:nvPr>
        </p:nvSpPr>
        <p:spPr>
          <a:xfrm>
            <a:off x="5090617" y="269544"/>
            <a:ext cx="3657600" cy="3988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 rot="5400000">
            <a:off x="2941651" y="-1192349"/>
            <a:ext cx="3257400" cy="80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0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 rot="5400000">
            <a:off x="6041092" y="1604926"/>
            <a:ext cx="418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 rot="5400000">
            <a:off x="1803450" y="-977924"/>
            <a:ext cx="4181400" cy="6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0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0" y="857400"/>
            <a:ext cx="9144000" cy="4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1pPr>
            <a:lvl2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2700"/>
            </a:lvl2pPr>
            <a:lvl3pPr indent="-3175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434343"/>
                </a:solidFill>
              </a:defRPr>
            </a:lvl1pPr>
            <a:lvl2pPr lvl="1">
              <a:buNone/>
              <a:defRPr sz="1300">
                <a:solidFill>
                  <a:srgbClr val="434343"/>
                </a:solidFill>
              </a:defRPr>
            </a:lvl2pPr>
            <a:lvl3pPr lvl="2">
              <a:buNone/>
              <a:defRPr sz="1300">
                <a:solidFill>
                  <a:srgbClr val="434343"/>
                </a:solidFill>
              </a:defRPr>
            </a:lvl3pPr>
            <a:lvl4pPr lvl="3">
              <a:buNone/>
              <a:defRPr sz="1300">
                <a:solidFill>
                  <a:srgbClr val="434343"/>
                </a:solidFill>
              </a:defRPr>
            </a:lvl4pPr>
            <a:lvl5pPr lvl="4">
              <a:buNone/>
              <a:defRPr sz="1300">
                <a:solidFill>
                  <a:srgbClr val="434343"/>
                </a:solidFill>
              </a:defRPr>
            </a:lvl5pPr>
            <a:lvl6pPr lvl="5">
              <a:buNone/>
              <a:defRPr sz="1300">
                <a:solidFill>
                  <a:srgbClr val="434343"/>
                </a:solidFill>
              </a:defRPr>
            </a:lvl6pPr>
            <a:lvl7pPr lvl="6">
              <a:buNone/>
              <a:defRPr sz="1300">
                <a:solidFill>
                  <a:srgbClr val="434343"/>
                </a:solidFill>
              </a:defRPr>
            </a:lvl7pPr>
            <a:lvl8pPr lvl="7">
              <a:buNone/>
              <a:defRPr sz="1300">
                <a:solidFill>
                  <a:srgbClr val="434343"/>
                </a:solidFill>
              </a:defRPr>
            </a:lvl8pPr>
            <a:lvl9pPr lvl="8">
              <a:buNone/>
              <a:defRPr sz="1300">
                <a:solidFill>
                  <a:srgbClr val="434343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685800" y="1485900"/>
            <a:ext cx="7772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685800" y="3086100"/>
            <a:ext cx="7772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0" type="dt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1" type="ftr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457200" y="208360"/>
            <a:ext cx="82296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B75640"/>
              </a:buClr>
              <a:buSzPts val="14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B29D00"/>
              </a:buClr>
              <a:buSzPts val="13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wo objects on top, text on bottom" type="twoObjOverTx">
  <p:cSld name="TWO_OBJECTS_OVER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1" type="ftr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425" y="94400"/>
            <a:ext cx="90720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b="1" i="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0" y="708925"/>
            <a:ext cx="43554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34425" y="1150950"/>
            <a:ext cx="4355400" cy="3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73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735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735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735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735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735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735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73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3" type="body"/>
          </p:nvPr>
        </p:nvSpPr>
        <p:spPr>
          <a:xfrm>
            <a:off x="4751075" y="708925"/>
            <a:ext cx="43929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Noto Sans Symbols"/>
              <a:buNone/>
              <a:defRPr b="1" i="0" sz="2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4" type="body"/>
          </p:nvPr>
        </p:nvSpPr>
        <p:spPr>
          <a:xfrm>
            <a:off x="4751075" y="1150950"/>
            <a:ext cx="4392900" cy="3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205C7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Sans Pro"/>
              <a:buNone/>
              <a:defRPr b="0" i="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1328166" y="971550"/>
            <a:ext cx="6487800" cy="2364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35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23;p5"/>
          <p:cNvSpPr txBox="1"/>
          <p:nvPr>
            <p:ph type="ctrTitle"/>
          </p:nvPr>
        </p:nvSpPr>
        <p:spPr>
          <a:xfrm>
            <a:off x="1322921" y="1142999"/>
            <a:ext cx="64983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00"/>
              <a:buFont typeface="Noto Sans Symbols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1322921" y="2474259"/>
            <a:ext cx="64983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49275" y="1802358"/>
            <a:ext cx="80565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549275" y="2802004"/>
            <a:ext cx="80565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7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n Breeze" type="clipArtAndTx">
  <p:cSld name="CLIPART_AND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8360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33" name="Google Shape;33;p7"/>
          <p:cNvSpPr/>
          <p:nvPr>
            <p:ph idx="2" type="clipArt"/>
          </p:nvPr>
        </p:nvSpPr>
        <p:spPr>
          <a:xfrm>
            <a:off x="457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3556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685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9779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68300" lvl="3" marL="12700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15494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21209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24003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2692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3000"/>
              <a:buFont typeface="Noto Sans Symbols"/>
              <a:buChar char="●"/>
              <a:defRPr b="0" i="0" sz="3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648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5085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Noto Sans Symbols"/>
              <a:buChar char="●"/>
              <a:defRPr b="0" i="0" sz="33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381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300"/>
              <a:buFont typeface="Noto Sans Symbols"/>
              <a:buChar char="●"/>
              <a:defRPr b="0" i="0" sz="31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2545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Noto Sans Symbols"/>
              <a:buChar char="●"/>
              <a:defRPr b="0" i="0" sz="29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41275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41275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4127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4127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4127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4127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Noto Sans Symbols"/>
              <a:buChar char="●"/>
              <a:defRPr b="0" i="0" sz="27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ctrTitle"/>
          </p:nvPr>
        </p:nvSpPr>
        <p:spPr>
          <a:xfrm>
            <a:off x="363538" y="2514601"/>
            <a:ext cx="8416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40" name="Google Shape;40;p8"/>
          <p:cNvSpPr txBox="1"/>
          <p:nvPr>
            <p:ph idx="1" type="subTitle"/>
          </p:nvPr>
        </p:nvSpPr>
        <p:spPr>
          <a:xfrm>
            <a:off x="363538" y="3578272"/>
            <a:ext cx="8416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2400"/>
              <a:buFont typeface="Noto Sans Symbols"/>
              <a:buNone/>
              <a:defRPr b="0" i="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0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549275" y="1200151"/>
            <a:ext cx="38406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751071" y="1200151"/>
            <a:ext cx="38406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0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0" type="dt"/>
          </p:nvPr>
        </p:nvSpPr>
        <p:spPr>
          <a:xfrm>
            <a:off x="5629835" y="47067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7897906" y="4706751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5.png"/><Relationship Id="rId2" Type="http://schemas.openxmlformats.org/officeDocument/2006/relationships/image" Target="../media/image5.pn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Sans Pro"/>
              <a:buNone/>
              <a:defRPr b="0" i="0" sz="3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0050" y="675275"/>
            <a:ext cx="90039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○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○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○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8" name="Google Shape;8;p1" title="MACAN-FinalLogo-RGB_Stacked-FullColor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18050" y="4469987"/>
            <a:ext cx="1868749" cy="5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 title="800px-NERRS_logo_with_words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6800" y="4422888"/>
            <a:ext cx="1357192" cy="6887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104075" y="521625"/>
            <a:ext cx="8932800" cy="59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Aim</a:t>
            </a:r>
            <a:r>
              <a:rPr lang="en"/>
              <a:t>: How can we analyze data to make conclusions about ocean acidification?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104075" y="1214925"/>
            <a:ext cx="8932800" cy="3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 u="sng"/>
              <a:t>Do Now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What happens to the pH of water when CO</a:t>
            </a:r>
            <a:r>
              <a:rPr baseline="-25000" lang="en"/>
              <a:t>2 </a:t>
            </a:r>
            <a:r>
              <a:rPr lang="en"/>
              <a:t>concentration increases? Why?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/>
        </p:nvSpPr>
        <p:spPr>
          <a:xfrm>
            <a:off x="103500" y="374225"/>
            <a:ext cx="8520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Table</a:t>
            </a:r>
            <a:endParaRPr sz="10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sz="3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5" name="Google Shape;175;p29" title="Data Tables CO2 (3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00" y="0"/>
            <a:ext cx="6793649" cy="509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/>
        </p:nvSpPr>
        <p:spPr>
          <a:xfrm>
            <a:off x="103500" y="374225"/>
            <a:ext cx="8520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Table</a:t>
            </a:r>
            <a:endParaRPr sz="10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sz="3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1" name="Google Shape;181;p30" title="Data Tables CO2 (4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00" y="0"/>
            <a:ext cx="6789725" cy="509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/>
        </p:nvSpPr>
        <p:spPr>
          <a:xfrm>
            <a:off x="103500" y="374225"/>
            <a:ext cx="8520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Table</a:t>
            </a:r>
            <a:endParaRPr sz="10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  <a:endParaRPr sz="3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7" name="Google Shape;187;p31" title="Data Tables CO2 (5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00" y="38100"/>
            <a:ext cx="6807199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/>
        </p:nvSpPr>
        <p:spPr>
          <a:xfrm>
            <a:off x="103500" y="374225"/>
            <a:ext cx="8520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Table</a:t>
            </a:r>
            <a:endParaRPr sz="10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r>
            <a:endParaRPr sz="3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3" name="Google Shape;193;p32" title="Data Tables CO2 (6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9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/>
        </p:nvSpPr>
        <p:spPr>
          <a:xfrm>
            <a:off x="103500" y="374225"/>
            <a:ext cx="8520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Table</a:t>
            </a:r>
            <a:endParaRPr sz="10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</a:t>
            </a:r>
            <a:endParaRPr sz="3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9" name="Google Shape;199;p33" title="Data Tables CO2 (7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900" y="152400"/>
            <a:ext cx="6569875" cy="49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104075" y="159800"/>
            <a:ext cx="8932800" cy="59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Can you represent your do now answer as a graph?</a:t>
            </a:r>
            <a:endParaRPr sz="3100"/>
          </a:p>
        </p:txBody>
      </p:sp>
      <p:grpSp>
        <p:nvGrpSpPr>
          <p:cNvPr id="116" name="Google Shape;116;p21"/>
          <p:cNvGrpSpPr/>
          <p:nvPr/>
        </p:nvGrpSpPr>
        <p:grpSpPr>
          <a:xfrm>
            <a:off x="2219942" y="860637"/>
            <a:ext cx="4361600" cy="2288540"/>
            <a:chOff x="1613500" y="1114875"/>
            <a:chExt cx="4909500" cy="2728675"/>
          </a:xfrm>
        </p:grpSpPr>
        <p:sp>
          <p:nvSpPr>
            <p:cNvPr id="117" name="Google Shape;117;p21"/>
            <p:cNvSpPr/>
            <p:nvPr/>
          </p:nvSpPr>
          <p:spPr>
            <a:xfrm>
              <a:off x="2356900" y="1114875"/>
              <a:ext cx="4166100" cy="2317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1613500" y="2053350"/>
              <a:ext cx="743400" cy="5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3434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pH</a:t>
              </a:r>
              <a:endPara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9" name="Google Shape;119;p21"/>
            <p:cNvSpPr txBox="1"/>
            <p:nvPr/>
          </p:nvSpPr>
          <p:spPr>
            <a:xfrm>
              <a:off x="3276200" y="3491350"/>
              <a:ext cx="28656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3434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</a:t>
              </a:r>
              <a:r>
                <a:rPr baseline="-25000" lang="en" sz="2400">
                  <a:solidFill>
                    <a:srgbClr val="43434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r>
                <a:rPr lang="en" sz="2400">
                  <a:solidFill>
                    <a:srgbClr val="43434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concentration</a:t>
              </a:r>
              <a:endParaRPr sz="24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120" name="Google Shape;120;p21"/>
          <p:cNvCxnSpPr/>
          <p:nvPr/>
        </p:nvCxnSpPr>
        <p:spPr>
          <a:xfrm>
            <a:off x="2982825" y="958400"/>
            <a:ext cx="3423000" cy="1652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21"/>
          <p:cNvCxnSpPr/>
          <p:nvPr/>
        </p:nvCxnSpPr>
        <p:spPr>
          <a:xfrm flipH="1" rot="10800000">
            <a:off x="2767650" y="1398400"/>
            <a:ext cx="9900" cy="11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21"/>
          <p:cNvCxnSpPr/>
          <p:nvPr/>
        </p:nvCxnSpPr>
        <p:spPr>
          <a:xfrm>
            <a:off x="2904600" y="2865450"/>
            <a:ext cx="3334800" cy="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p21"/>
          <p:cNvSpPr txBox="1"/>
          <p:nvPr/>
        </p:nvSpPr>
        <p:spPr>
          <a:xfrm>
            <a:off x="2518150" y="3675400"/>
            <a:ext cx="52419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 CO</a:t>
            </a:r>
            <a:r>
              <a:rPr baseline="-25000" lang="en" sz="24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" sz="24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increases, pH __________.</a:t>
            </a:r>
            <a:endParaRPr sz="24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5101975" y="3787350"/>
            <a:ext cx="17214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decreases</a:t>
            </a:r>
            <a:endParaRPr b="1" sz="24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104075" y="159800"/>
            <a:ext cx="8932800" cy="59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you will analyze real scientific data!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03802"/>
            <a:ext cx="9144000" cy="233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104075" y="159800"/>
            <a:ext cx="8932800" cy="59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104075" y="881300"/>
            <a:ext cx="8932800" cy="42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00"/>
              <a:buAutoNum type="arabicParenR"/>
            </a:pPr>
            <a:r>
              <a:rPr lang="en"/>
              <a:t>Students will work in groups of 4.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AutoNum type="arabicParenR"/>
            </a:pPr>
            <a:r>
              <a:rPr lang="en"/>
              <a:t>There are a total of 8 data tables. Each student will select two, and answer the analysis questions for each.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3000"/>
              <a:buAutoNum type="arabicParenR"/>
            </a:pPr>
            <a:r>
              <a:rPr lang="en"/>
              <a:t>As a group, students will work together to answer the final analysis questions.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90050" y="142250"/>
            <a:ext cx="3840600" cy="7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Northern Quahog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72767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Mercenaria mercenaria</a:t>
            </a:r>
            <a:endParaRPr i="1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1" y="1145500"/>
            <a:ext cx="4720676" cy="28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 rotWithShape="1">
          <a:blip r:embed="rId4">
            <a:alphaModFix/>
          </a:blip>
          <a:srcRect b="9885" l="6481" r="1054" t="0"/>
          <a:stretch/>
        </p:blipFill>
        <p:spPr>
          <a:xfrm>
            <a:off x="4697625" y="1145500"/>
            <a:ext cx="4396326" cy="28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5019700" y="197287"/>
            <a:ext cx="3840600" cy="7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Bay Scallop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72767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Argopecten irradians</a:t>
            </a:r>
            <a:endParaRPr i="1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90050" y="80675"/>
            <a:ext cx="9003900" cy="59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Bivalve Life Cycle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525" y="883375"/>
            <a:ext cx="4052578" cy="416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4657825" y="1393375"/>
            <a:ext cx="44361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Veliger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free-swimming, planktonic larval stage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Pediveliger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foot has developed, used for crawling and attachment to a substrate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Metamorphosed</a:t>
            </a:r>
            <a:r>
              <a:rPr lang="en" sz="18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has reached its adult form</a:t>
            </a:r>
            <a:endParaRPr sz="18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 title="Data Tables CO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103500" y="374225"/>
            <a:ext cx="8520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Table</a:t>
            </a:r>
            <a:endParaRPr sz="10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sz="3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/>
        </p:nvSpPr>
        <p:spPr>
          <a:xfrm>
            <a:off x="103500" y="374225"/>
            <a:ext cx="8520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Table</a:t>
            </a:r>
            <a:endParaRPr sz="10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sz="3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3" name="Google Shape;163;p27" title="Data Tables CO2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700" y="152400"/>
            <a:ext cx="6491801" cy="486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103500" y="374225"/>
            <a:ext cx="8520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Table</a:t>
            </a:r>
            <a:endParaRPr sz="10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sz="3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9" name="Google Shape;169;p28" title="Data Tables CO2 (2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9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CAN 1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