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448a40a6c0_0_34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448a40a6c0_0_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These are the same data tables found on the student worksheets. This slideshow may be used for display for teacher modelling, etc..</a:t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3448a40a6c0_0_31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3448a40a6c0_0_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These are the same data tables found on the student worksheets. This slideshow may be used for display for teacher modelling, etc..</a:t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3448a40a6c0_0_1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3448a40a6c0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These are the same data tables found on the student worksheets. This slideshow may be used for display for teacher modelling, etc..</a:t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2d852043389_0_111:notes"/>
          <p:cNvSpPr/>
          <p:nvPr>
            <p:ph idx="2" type="sldImg"/>
          </p:nvPr>
        </p:nvSpPr>
        <p:spPr>
          <a:xfrm>
            <a:off x="11433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2d852043389_0_1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These are the same data tables found on the student worksheets. This slideshow may be used for display for teacher modelling, etc..</a:t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3448a40a6c0_0_43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Google Shape;115;g3448a40a6c0_0_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These are the same data tables found on the student worksheets. This slideshow may be used for display for teacher modelling, etc..</a:t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3448a40a6c0_0_40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3448a40a6c0_0_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These are the same data tables found on the student worksheets. This slideshow may be used for display for teacher modelling, etc..</a:t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3448a40a6c0_0_37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Google Shape;133;g3448a40a6c0_0_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These are the same data tables found on the student worksheets. This slideshow may be used for display for teacher modelling, etc..</a:t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3448b4e1aa6_0_0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3448b4e1aa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These are the same data tables found on the student worksheets. This slideshow may be used for display for teacher modelling, etc..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992767"/>
            <a:ext cx="8520600" cy="273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3778833"/>
            <a:ext cx="8520600" cy="1056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474833"/>
            <a:ext cx="8520600" cy="2618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4202967"/>
            <a:ext cx="8520600" cy="1734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867800"/>
            <a:ext cx="8520600" cy="1122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536633"/>
            <a:ext cx="39999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536633"/>
            <a:ext cx="39999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740800"/>
            <a:ext cx="2808000" cy="100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852800"/>
            <a:ext cx="2808000" cy="423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600200"/>
            <a:ext cx="6367800" cy="5454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67"/>
            <a:ext cx="457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644233"/>
            <a:ext cx="4045200" cy="1976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3737433"/>
            <a:ext cx="4045200" cy="164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965433"/>
            <a:ext cx="3837000" cy="4926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5640767"/>
            <a:ext cx="5998800" cy="806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Relationship Id="rId4" Type="http://schemas.openxmlformats.org/officeDocument/2006/relationships/image" Target="../media/image11.jpg"/><Relationship Id="rId5" Type="http://schemas.openxmlformats.org/officeDocument/2006/relationships/image" Target="../media/image7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3.jpg"/><Relationship Id="rId4" Type="http://schemas.openxmlformats.org/officeDocument/2006/relationships/image" Target="../media/image11.jpg"/><Relationship Id="rId5" Type="http://schemas.openxmlformats.org/officeDocument/2006/relationships/image" Target="../media/image7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2.jpg"/><Relationship Id="rId4" Type="http://schemas.openxmlformats.org/officeDocument/2006/relationships/image" Target="../media/image11.jpg"/><Relationship Id="rId5" Type="http://schemas.openxmlformats.org/officeDocument/2006/relationships/image" Target="../media/image7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1.jpg"/><Relationship Id="rId4" Type="http://schemas.openxmlformats.org/officeDocument/2006/relationships/image" Target="../media/image7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jpg"/><Relationship Id="rId4" Type="http://schemas.openxmlformats.org/officeDocument/2006/relationships/image" Target="../media/image6.jpg"/><Relationship Id="rId5" Type="http://schemas.openxmlformats.org/officeDocument/2006/relationships/image" Target="../media/image10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8.jpg"/><Relationship Id="rId4" Type="http://schemas.openxmlformats.org/officeDocument/2006/relationships/image" Target="../media/image10.jpg"/><Relationship Id="rId5" Type="http://schemas.openxmlformats.org/officeDocument/2006/relationships/image" Target="../media/image1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0.jpg"/><Relationship Id="rId4" Type="http://schemas.openxmlformats.org/officeDocument/2006/relationships/image" Target="../media/image1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 title="pre-industrial CO2.jpg"/>
          <p:cNvPicPr preferRelativeResize="0"/>
          <p:nvPr/>
        </p:nvPicPr>
        <p:blipFill rotWithShape="1">
          <a:blip r:embed="rId3">
            <a:alphaModFix/>
          </a:blip>
          <a:srcRect b="0" l="8122" r="0" t="0"/>
          <a:stretch/>
        </p:blipFill>
        <p:spPr>
          <a:xfrm>
            <a:off x="870525" y="1371600"/>
            <a:ext cx="8121075" cy="3728474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55" name="Google Shape;55;p13"/>
          <p:cNvGrpSpPr/>
          <p:nvPr/>
        </p:nvGrpSpPr>
        <p:grpSpPr>
          <a:xfrm>
            <a:off x="0" y="4959850"/>
            <a:ext cx="8839200" cy="775100"/>
            <a:chOff x="0" y="3588250"/>
            <a:chExt cx="8839200" cy="775100"/>
          </a:xfrm>
        </p:grpSpPr>
        <p:pic>
          <p:nvPicPr>
            <p:cNvPr id="56" name="Google Shape;56;p13" title="distant future CO2.jpg"/>
            <p:cNvPicPr preferRelativeResize="0"/>
            <p:nvPr/>
          </p:nvPicPr>
          <p:blipFill rotWithShape="1">
            <a:blip r:embed="rId4">
              <a:alphaModFix/>
            </a:blip>
            <a:srcRect b="1435" l="0" r="0" t="91529"/>
            <a:stretch/>
          </p:blipFill>
          <p:spPr>
            <a:xfrm>
              <a:off x="0" y="3588250"/>
              <a:ext cx="8839200" cy="265400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57" name="Google Shape;57;p13"/>
            <p:cNvSpPr txBox="1"/>
            <p:nvPr/>
          </p:nvSpPr>
          <p:spPr>
            <a:xfrm>
              <a:off x="3482075" y="3853650"/>
              <a:ext cx="2961900" cy="509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>
                  <a:solidFill>
                    <a:schemeClr val="dk1"/>
                  </a:solidFill>
                </a:rPr>
                <a:t>Days Since Incubation</a:t>
              </a:r>
              <a:endParaRPr sz="1800">
                <a:solidFill>
                  <a:schemeClr val="dk1"/>
                </a:solidFill>
              </a:endParaRPr>
            </a:p>
          </p:txBody>
        </p:sp>
      </p:grpSp>
      <p:grpSp>
        <p:nvGrpSpPr>
          <p:cNvPr id="58" name="Google Shape;58;p13"/>
          <p:cNvGrpSpPr/>
          <p:nvPr/>
        </p:nvGrpSpPr>
        <p:grpSpPr>
          <a:xfrm>
            <a:off x="392775" y="562675"/>
            <a:ext cx="8121250" cy="3991625"/>
            <a:chOff x="392775" y="562675"/>
            <a:chExt cx="8121250" cy="3991625"/>
          </a:xfrm>
        </p:grpSpPr>
        <p:sp>
          <p:nvSpPr>
            <p:cNvPr id="59" name="Google Shape;59;p13"/>
            <p:cNvSpPr txBox="1"/>
            <p:nvPr/>
          </p:nvSpPr>
          <p:spPr>
            <a:xfrm>
              <a:off x="1072225" y="562675"/>
              <a:ext cx="7441800" cy="738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sp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>
                  <a:solidFill>
                    <a:schemeClr val="dk1"/>
                  </a:solidFill>
                </a:rPr>
                <a:t>Survival rates of two bivalve species at </a:t>
              </a:r>
              <a:endParaRPr sz="18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>
                  <a:solidFill>
                    <a:schemeClr val="dk1"/>
                  </a:solidFill>
                </a:rPr>
                <a:t>Pre-Industrial CO</a:t>
              </a:r>
              <a:r>
                <a:rPr baseline="-25000" lang="en" sz="1800">
                  <a:solidFill>
                    <a:schemeClr val="dk1"/>
                  </a:solidFill>
                </a:rPr>
                <a:t>2</a:t>
              </a:r>
              <a:r>
                <a:rPr lang="en" sz="1800">
                  <a:solidFill>
                    <a:schemeClr val="dk1"/>
                  </a:solidFill>
                </a:rPr>
                <a:t> </a:t>
              </a:r>
              <a:r>
                <a:rPr lang="en" sz="1800">
                  <a:solidFill>
                    <a:schemeClr val="dk1"/>
                  </a:solidFill>
                </a:rPr>
                <a:t>concentration</a:t>
              </a:r>
              <a:r>
                <a:rPr lang="en" sz="1800">
                  <a:solidFill>
                    <a:schemeClr val="dk1"/>
                  </a:solidFill>
                </a:rPr>
                <a:t> (~250 ppm)</a:t>
              </a:r>
              <a:endParaRPr sz="1800">
                <a:solidFill>
                  <a:schemeClr val="dk1"/>
                </a:solidFill>
              </a:endParaRPr>
            </a:p>
          </p:txBody>
        </p:sp>
        <p:sp>
          <p:nvSpPr>
            <p:cNvPr id="60" name="Google Shape;60;p13"/>
            <p:cNvSpPr txBox="1"/>
            <p:nvPr/>
          </p:nvSpPr>
          <p:spPr>
            <a:xfrm rot="-5400000">
              <a:off x="-626325" y="3036300"/>
              <a:ext cx="2537100" cy="498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>
                  <a:solidFill>
                    <a:schemeClr val="dk1"/>
                  </a:solidFill>
                </a:rPr>
                <a:t>Percent surviving</a:t>
              </a:r>
              <a:endParaRPr sz="1800">
                <a:solidFill>
                  <a:schemeClr val="dk1"/>
                </a:solidFill>
              </a:endParaRPr>
            </a:p>
          </p:txBody>
        </p:sp>
      </p:grpSp>
      <p:pic>
        <p:nvPicPr>
          <p:cNvPr id="61" name="Google Shape;61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52400" y="5887350"/>
            <a:ext cx="1783365" cy="818250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13"/>
          <p:cNvSpPr txBox="1"/>
          <p:nvPr>
            <p:ph idx="12" type="sldNum"/>
          </p:nvPr>
        </p:nvSpPr>
        <p:spPr>
          <a:xfrm>
            <a:off x="6378351" y="6370025"/>
            <a:ext cx="27951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Data Table </a:t>
            </a:r>
            <a:fld id="{00000000-1234-1234-1234-123412341234}" type="slidenum">
              <a:rPr b="1" lang="en" sz="3600"/>
              <a:t>‹#›</a:t>
            </a:fld>
            <a:endParaRPr b="1" sz="36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" name="Google Shape;67;p14"/>
          <p:cNvGrpSpPr/>
          <p:nvPr/>
        </p:nvGrpSpPr>
        <p:grpSpPr>
          <a:xfrm>
            <a:off x="0" y="127375"/>
            <a:ext cx="8991599" cy="5302775"/>
            <a:chOff x="0" y="127375"/>
            <a:chExt cx="8991599" cy="5302775"/>
          </a:xfrm>
        </p:grpSpPr>
        <p:grpSp>
          <p:nvGrpSpPr>
            <p:cNvPr id="68" name="Google Shape;68;p14"/>
            <p:cNvGrpSpPr/>
            <p:nvPr/>
          </p:nvGrpSpPr>
          <p:grpSpPr>
            <a:xfrm>
              <a:off x="0" y="1219200"/>
              <a:ext cx="8991599" cy="4210950"/>
              <a:chOff x="0" y="152400"/>
              <a:chExt cx="8991599" cy="4210950"/>
            </a:xfrm>
          </p:grpSpPr>
          <p:pic>
            <p:nvPicPr>
              <p:cNvPr id="69" name="Google Shape;69;p14" title="present CO2.jpg"/>
              <p:cNvPicPr preferRelativeResize="0"/>
              <p:nvPr/>
            </p:nvPicPr>
            <p:blipFill rotWithShape="1">
              <a:blip r:embed="rId3">
                <a:alphaModFix/>
              </a:blip>
              <a:srcRect b="0" l="5722" r="0" t="0"/>
              <a:stretch/>
            </p:blipFill>
            <p:spPr>
              <a:xfrm>
                <a:off x="658200" y="152400"/>
                <a:ext cx="8333399" cy="3547150"/>
              </a:xfrm>
              <a:prstGeom prst="rect">
                <a:avLst/>
              </a:prstGeom>
              <a:noFill/>
              <a:ln>
                <a:noFill/>
              </a:ln>
            </p:spPr>
          </p:pic>
          <p:grpSp>
            <p:nvGrpSpPr>
              <p:cNvPr id="70" name="Google Shape;70;p14"/>
              <p:cNvGrpSpPr/>
              <p:nvPr/>
            </p:nvGrpSpPr>
            <p:grpSpPr>
              <a:xfrm>
                <a:off x="0" y="3664450"/>
                <a:ext cx="8839200" cy="698900"/>
                <a:chOff x="0" y="3664450"/>
                <a:chExt cx="8839200" cy="698900"/>
              </a:xfrm>
            </p:grpSpPr>
            <p:pic>
              <p:nvPicPr>
                <p:cNvPr id="71" name="Google Shape;71;p14" title="distant future CO2.jpg"/>
                <p:cNvPicPr preferRelativeResize="0"/>
                <p:nvPr/>
              </p:nvPicPr>
              <p:blipFill rotWithShape="1">
                <a:blip r:embed="rId4">
                  <a:alphaModFix/>
                </a:blip>
                <a:srcRect b="1435" l="0" r="0" t="91529"/>
                <a:stretch/>
              </p:blipFill>
              <p:spPr>
                <a:xfrm>
                  <a:off x="0" y="3664450"/>
                  <a:ext cx="8839200" cy="265400"/>
                </a:xfrm>
                <a:prstGeom prst="rect">
                  <a:avLst/>
                </a:prstGeom>
                <a:noFill/>
                <a:ln>
                  <a:noFill/>
                </a:ln>
              </p:spPr>
            </p:pic>
            <p:sp>
              <p:nvSpPr>
                <p:cNvPr id="72" name="Google Shape;72;p14"/>
                <p:cNvSpPr txBox="1"/>
                <p:nvPr/>
              </p:nvSpPr>
              <p:spPr>
                <a:xfrm>
                  <a:off x="3482075" y="3853650"/>
                  <a:ext cx="2961900" cy="5097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1800">
                      <a:solidFill>
                        <a:schemeClr val="dk1"/>
                      </a:solidFill>
                    </a:rPr>
                    <a:t>Days Since Incubation</a:t>
                  </a:r>
                  <a:endParaRPr sz="1800">
                    <a:solidFill>
                      <a:schemeClr val="dk1"/>
                    </a:solidFill>
                  </a:endParaRPr>
                </a:p>
              </p:txBody>
            </p:sp>
          </p:grpSp>
        </p:grpSp>
        <p:grpSp>
          <p:nvGrpSpPr>
            <p:cNvPr id="73" name="Google Shape;73;p14"/>
            <p:cNvGrpSpPr/>
            <p:nvPr/>
          </p:nvGrpSpPr>
          <p:grpSpPr>
            <a:xfrm>
              <a:off x="240375" y="127375"/>
              <a:ext cx="8351800" cy="4045925"/>
              <a:chOff x="240375" y="127375"/>
              <a:chExt cx="8351800" cy="4045925"/>
            </a:xfrm>
          </p:grpSpPr>
          <p:grpSp>
            <p:nvGrpSpPr>
              <p:cNvPr id="74" name="Google Shape;74;p14"/>
              <p:cNvGrpSpPr/>
              <p:nvPr/>
            </p:nvGrpSpPr>
            <p:grpSpPr>
              <a:xfrm>
                <a:off x="240375" y="127375"/>
                <a:ext cx="8273650" cy="4045925"/>
                <a:chOff x="240375" y="127375"/>
                <a:chExt cx="8273650" cy="4045925"/>
              </a:xfrm>
            </p:grpSpPr>
            <p:sp>
              <p:nvSpPr>
                <p:cNvPr id="75" name="Google Shape;75;p14"/>
                <p:cNvSpPr txBox="1"/>
                <p:nvPr/>
              </p:nvSpPr>
              <p:spPr>
                <a:xfrm>
                  <a:off x="1072225" y="127375"/>
                  <a:ext cx="7441800" cy="7389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1800">
                      <a:solidFill>
                        <a:schemeClr val="dk1"/>
                      </a:solidFill>
                    </a:rPr>
                    <a:t>Survival rates of two bivalve species at </a:t>
                  </a:r>
                  <a:endParaRPr sz="1800">
                    <a:solidFill>
                      <a:schemeClr val="dk1"/>
                    </a:solidFill>
                  </a:endParaRPr>
                </a:p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1800">
                      <a:solidFill>
                        <a:schemeClr val="dk1"/>
                      </a:solidFill>
                    </a:rPr>
                    <a:t>Present CO</a:t>
                  </a:r>
                  <a:r>
                    <a:rPr baseline="-25000" lang="en" sz="1800">
                      <a:solidFill>
                        <a:schemeClr val="dk1"/>
                      </a:solidFill>
                    </a:rPr>
                    <a:t>2</a:t>
                  </a:r>
                  <a:r>
                    <a:rPr lang="en" sz="1800">
                      <a:solidFill>
                        <a:schemeClr val="dk1"/>
                      </a:solidFill>
                    </a:rPr>
                    <a:t> concentration (~390 ppm)</a:t>
                  </a:r>
                  <a:endParaRPr sz="1800">
                    <a:solidFill>
                      <a:schemeClr val="dk1"/>
                    </a:solidFill>
                  </a:endParaRPr>
                </a:p>
              </p:txBody>
            </p:sp>
            <p:sp>
              <p:nvSpPr>
                <p:cNvPr id="76" name="Google Shape;76;p14"/>
                <p:cNvSpPr txBox="1"/>
                <p:nvPr/>
              </p:nvSpPr>
              <p:spPr>
                <a:xfrm rot="-5400000">
                  <a:off x="-508125" y="2925900"/>
                  <a:ext cx="1995900" cy="4989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1800">
                      <a:solidFill>
                        <a:schemeClr val="dk1"/>
                      </a:solidFill>
                    </a:rPr>
                    <a:t>Percent surviving</a:t>
                  </a:r>
                  <a:endParaRPr sz="1800">
                    <a:solidFill>
                      <a:schemeClr val="dk1"/>
                    </a:solidFill>
                  </a:endParaRPr>
                </a:p>
              </p:txBody>
            </p:sp>
          </p:grpSp>
          <p:sp>
            <p:nvSpPr>
              <p:cNvPr id="77" name="Google Shape;77;p14"/>
              <p:cNvSpPr txBox="1"/>
              <p:nvPr/>
            </p:nvSpPr>
            <p:spPr>
              <a:xfrm>
                <a:off x="1146550" y="944825"/>
                <a:ext cx="3513900" cy="339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i="1" lang="en" sz="1800">
                    <a:solidFill>
                      <a:schemeClr val="dk1"/>
                    </a:solidFill>
                  </a:rPr>
                  <a:t>Mercenaria mercenaria</a:t>
                </a:r>
                <a:endParaRPr b="1" i="1" sz="1800">
                  <a:solidFill>
                    <a:schemeClr val="dk1"/>
                  </a:solidFill>
                </a:endParaRPr>
              </a:p>
            </p:txBody>
          </p:sp>
          <p:sp>
            <p:nvSpPr>
              <p:cNvPr id="78" name="Google Shape;78;p14"/>
              <p:cNvSpPr txBox="1"/>
              <p:nvPr/>
            </p:nvSpPr>
            <p:spPr>
              <a:xfrm>
                <a:off x="5078275" y="944825"/>
                <a:ext cx="3513900" cy="339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i="1" lang="en" sz="1800">
                    <a:solidFill>
                      <a:schemeClr val="dk2"/>
                    </a:solidFill>
                  </a:rPr>
                  <a:t>Argopecten</a:t>
                </a:r>
                <a:r>
                  <a:rPr b="1" i="1" lang="en" sz="1800">
                    <a:solidFill>
                      <a:schemeClr val="dk2"/>
                    </a:solidFill>
                  </a:rPr>
                  <a:t> irradians</a:t>
                </a:r>
                <a:endParaRPr b="1" i="1" sz="1800">
                  <a:solidFill>
                    <a:schemeClr val="dk2"/>
                  </a:solidFill>
                </a:endParaRPr>
              </a:p>
            </p:txBody>
          </p:sp>
        </p:grpSp>
      </p:grpSp>
      <p:pic>
        <p:nvPicPr>
          <p:cNvPr id="79" name="Google Shape;79;p1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52400" y="5582550"/>
            <a:ext cx="2428875" cy="1114425"/>
          </a:xfrm>
          <a:prstGeom prst="rect">
            <a:avLst/>
          </a:prstGeom>
          <a:noFill/>
          <a:ln>
            <a:noFill/>
          </a:ln>
        </p:spPr>
      </p:pic>
      <p:sp>
        <p:nvSpPr>
          <p:cNvPr id="80" name="Google Shape;80;p14"/>
          <p:cNvSpPr txBox="1"/>
          <p:nvPr>
            <p:ph idx="12" type="sldNum"/>
          </p:nvPr>
        </p:nvSpPr>
        <p:spPr>
          <a:xfrm>
            <a:off x="6378351" y="6370025"/>
            <a:ext cx="27951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Data Table </a:t>
            </a:r>
            <a:fld id="{00000000-1234-1234-1234-123412341234}" type="slidenum">
              <a:rPr b="1" lang="en" sz="3600"/>
              <a:t>‹#›</a:t>
            </a:fld>
            <a:endParaRPr b="1" sz="36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" name="Google Shape;85;p15"/>
          <p:cNvGrpSpPr/>
          <p:nvPr/>
        </p:nvGrpSpPr>
        <p:grpSpPr>
          <a:xfrm>
            <a:off x="0" y="127375"/>
            <a:ext cx="8991602" cy="5531375"/>
            <a:chOff x="0" y="127375"/>
            <a:chExt cx="8991602" cy="5531375"/>
          </a:xfrm>
        </p:grpSpPr>
        <p:pic>
          <p:nvPicPr>
            <p:cNvPr id="86" name="Google Shape;86;p15" title="Future CO2.jpg"/>
            <p:cNvPicPr preferRelativeResize="0"/>
            <p:nvPr/>
          </p:nvPicPr>
          <p:blipFill rotWithShape="1">
            <a:blip r:embed="rId3">
              <a:alphaModFix/>
            </a:blip>
            <a:srcRect b="0" l="4997" r="0" t="0"/>
            <a:stretch/>
          </p:blipFill>
          <p:spPr>
            <a:xfrm>
              <a:off x="594500" y="1447800"/>
              <a:ext cx="8397102" cy="3582225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87" name="Google Shape;87;p15"/>
            <p:cNvGrpSpPr/>
            <p:nvPr/>
          </p:nvGrpSpPr>
          <p:grpSpPr>
            <a:xfrm>
              <a:off x="0" y="4883650"/>
              <a:ext cx="8839200" cy="775100"/>
              <a:chOff x="0" y="3588250"/>
              <a:chExt cx="8839200" cy="775100"/>
            </a:xfrm>
          </p:grpSpPr>
          <p:pic>
            <p:nvPicPr>
              <p:cNvPr id="88" name="Google Shape;88;p15" title="distant future CO2.jpg"/>
              <p:cNvPicPr preferRelativeResize="0"/>
              <p:nvPr/>
            </p:nvPicPr>
            <p:blipFill rotWithShape="1">
              <a:blip r:embed="rId4">
                <a:alphaModFix/>
              </a:blip>
              <a:srcRect b="1435" l="0" r="0" t="91529"/>
              <a:stretch/>
            </p:blipFill>
            <p:spPr>
              <a:xfrm>
                <a:off x="0" y="3588250"/>
                <a:ext cx="8839200" cy="265400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89" name="Google Shape;89;p15"/>
              <p:cNvSpPr txBox="1"/>
              <p:nvPr/>
            </p:nvSpPr>
            <p:spPr>
              <a:xfrm>
                <a:off x="3482075" y="3853650"/>
                <a:ext cx="2961900" cy="509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800">
                    <a:solidFill>
                      <a:schemeClr val="dk1"/>
                    </a:solidFill>
                  </a:rPr>
                  <a:t>Days Since Incubation</a:t>
                </a:r>
                <a:endParaRPr sz="1800">
                  <a:solidFill>
                    <a:schemeClr val="dk1"/>
                  </a:solidFill>
                </a:endParaRPr>
              </a:p>
            </p:txBody>
          </p:sp>
        </p:grpSp>
        <p:grpSp>
          <p:nvGrpSpPr>
            <p:cNvPr id="90" name="Google Shape;90;p15"/>
            <p:cNvGrpSpPr/>
            <p:nvPr/>
          </p:nvGrpSpPr>
          <p:grpSpPr>
            <a:xfrm>
              <a:off x="240375" y="127375"/>
              <a:ext cx="8351800" cy="4045925"/>
              <a:chOff x="240375" y="127375"/>
              <a:chExt cx="8351800" cy="4045925"/>
            </a:xfrm>
          </p:grpSpPr>
          <p:grpSp>
            <p:nvGrpSpPr>
              <p:cNvPr id="91" name="Google Shape;91;p15"/>
              <p:cNvGrpSpPr/>
              <p:nvPr/>
            </p:nvGrpSpPr>
            <p:grpSpPr>
              <a:xfrm>
                <a:off x="240375" y="127375"/>
                <a:ext cx="8273650" cy="4045925"/>
                <a:chOff x="240375" y="127375"/>
                <a:chExt cx="8273650" cy="4045925"/>
              </a:xfrm>
            </p:grpSpPr>
            <p:sp>
              <p:nvSpPr>
                <p:cNvPr id="92" name="Google Shape;92;p15"/>
                <p:cNvSpPr txBox="1"/>
                <p:nvPr/>
              </p:nvSpPr>
              <p:spPr>
                <a:xfrm>
                  <a:off x="1072225" y="127375"/>
                  <a:ext cx="7441800" cy="7389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1800">
                      <a:solidFill>
                        <a:schemeClr val="dk1"/>
                      </a:solidFill>
                    </a:rPr>
                    <a:t>Survival rates of two bivalve species at </a:t>
                  </a:r>
                  <a:endParaRPr sz="1800">
                    <a:solidFill>
                      <a:schemeClr val="dk1"/>
                    </a:solidFill>
                  </a:endParaRPr>
                </a:p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1800">
                      <a:solidFill>
                        <a:schemeClr val="dk1"/>
                      </a:solidFill>
                    </a:rPr>
                    <a:t>Projected future CO</a:t>
                  </a:r>
                  <a:r>
                    <a:rPr baseline="-25000" lang="en" sz="1800">
                      <a:solidFill>
                        <a:schemeClr val="dk1"/>
                      </a:solidFill>
                    </a:rPr>
                    <a:t>2</a:t>
                  </a:r>
                  <a:r>
                    <a:rPr lang="en" sz="1800">
                      <a:solidFill>
                        <a:schemeClr val="dk1"/>
                      </a:solidFill>
                    </a:rPr>
                    <a:t> concentration (~750 ppm)</a:t>
                  </a:r>
                  <a:endParaRPr sz="1800">
                    <a:solidFill>
                      <a:schemeClr val="dk1"/>
                    </a:solidFill>
                  </a:endParaRPr>
                </a:p>
              </p:txBody>
            </p:sp>
            <p:sp>
              <p:nvSpPr>
                <p:cNvPr id="93" name="Google Shape;93;p15"/>
                <p:cNvSpPr txBox="1"/>
                <p:nvPr/>
              </p:nvSpPr>
              <p:spPr>
                <a:xfrm rot="-5400000">
                  <a:off x="-508125" y="2925900"/>
                  <a:ext cx="1995900" cy="4989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1800">
                      <a:solidFill>
                        <a:schemeClr val="dk1"/>
                      </a:solidFill>
                    </a:rPr>
                    <a:t>Percent surviving</a:t>
                  </a:r>
                  <a:endParaRPr sz="1800">
                    <a:solidFill>
                      <a:schemeClr val="dk1"/>
                    </a:solidFill>
                  </a:endParaRPr>
                </a:p>
              </p:txBody>
            </p:sp>
          </p:grpSp>
          <p:sp>
            <p:nvSpPr>
              <p:cNvPr id="94" name="Google Shape;94;p15"/>
              <p:cNvSpPr txBox="1"/>
              <p:nvPr/>
            </p:nvSpPr>
            <p:spPr>
              <a:xfrm>
                <a:off x="1146550" y="944825"/>
                <a:ext cx="3513900" cy="339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i="1" lang="en" sz="1800">
                    <a:solidFill>
                      <a:schemeClr val="dk1"/>
                    </a:solidFill>
                  </a:rPr>
                  <a:t>Mercenaria mercenaria</a:t>
                </a:r>
                <a:endParaRPr b="1" i="1" sz="1800">
                  <a:solidFill>
                    <a:schemeClr val="dk1"/>
                  </a:solidFill>
                </a:endParaRPr>
              </a:p>
            </p:txBody>
          </p:sp>
          <p:sp>
            <p:nvSpPr>
              <p:cNvPr id="95" name="Google Shape;95;p15"/>
              <p:cNvSpPr txBox="1"/>
              <p:nvPr/>
            </p:nvSpPr>
            <p:spPr>
              <a:xfrm>
                <a:off x="5078275" y="944825"/>
                <a:ext cx="3513900" cy="339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i="1" lang="en" sz="1800">
                    <a:solidFill>
                      <a:schemeClr val="dk1"/>
                    </a:solidFill>
                  </a:rPr>
                  <a:t>Argopectan irradians</a:t>
                </a:r>
                <a:endParaRPr b="1" i="1" sz="1800">
                  <a:solidFill>
                    <a:schemeClr val="dk1"/>
                  </a:solidFill>
                </a:endParaRPr>
              </a:p>
            </p:txBody>
          </p:sp>
        </p:grpSp>
      </p:grpSp>
      <p:pic>
        <p:nvPicPr>
          <p:cNvPr id="96" name="Google Shape;96;p1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52400" y="5811150"/>
            <a:ext cx="1949442" cy="894450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p15"/>
          <p:cNvSpPr txBox="1"/>
          <p:nvPr>
            <p:ph idx="12" type="sldNum"/>
          </p:nvPr>
        </p:nvSpPr>
        <p:spPr>
          <a:xfrm>
            <a:off x="6225951" y="6217625"/>
            <a:ext cx="27951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Data Table </a:t>
            </a:r>
            <a:fld id="{00000000-1234-1234-1234-123412341234}" type="slidenum">
              <a:rPr b="1" lang="en" sz="3600"/>
              <a:t>‹#›</a:t>
            </a:fld>
            <a:endParaRPr b="1" sz="36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" name="Google Shape;102;p16"/>
          <p:cNvGrpSpPr/>
          <p:nvPr/>
        </p:nvGrpSpPr>
        <p:grpSpPr>
          <a:xfrm>
            <a:off x="316575" y="51175"/>
            <a:ext cx="8675023" cy="5374425"/>
            <a:chOff x="316575" y="51175"/>
            <a:chExt cx="8675023" cy="5374425"/>
          </a:xfrm>
        </p:grpSpPr>
        <p:pic>
          <p:nvPicPr>
            <p:cNvPr id="103" name="Google Shape;103;p16" title="distant future CO2.jpg"/>
            <p:cNvPicPr preferRelativeResize="0"/>
            <p:nvPr/>
          </p:nvPicPr>
          <p:blipFill rotWithShape="1">
            <a:blip r:embed="rId3">
              <a:alphaModFix/>
            </a:blip>
            <a:srcRect b="0" l="7045" r="0" t="0"/>
            <a:stretch/>
          </p:blipFill>
          <p:spPr>
            <a:xfrm>
              <a:off x="774975" y="1143000"/>
              <a:ext cx="8216623" cy="3772900"/>
            </a:xfrm>
            <a:prstGeom prst="rect">
              <a:avLst/>
            </a:prstGeom>
            <a:noFill/>
            <a:ln>
              <a:noFill/>
            </a:ln>
          </p:spPr>
        </p:pic>
        <p:grpSp>
          <p:nvGrpSpPr>
            <p:cNvPr id="104" name="Google Shape;104;p16"/>
            <p:cNvGrpSpPr/>
            <p:nvPr/>
          </p:nvGrpSpPr>
          <p:grpSpPr>
            <a:xfrm>
              <a:off x="316575" y="51175"/>
              <a:ext cx="8351800" cy="4045925"/>
              <a:chOff x="240375" y="127375"/>
              <a:chExt cx="8351800" cy="4045925"/>
            </a:xfrm>
          </p:grpSpPr>
          <p:grpSp>
            <p:nvGrpSpPr>
              <p:cNvPr id="105" name="Google Shape;105;p16"/>
              <p:cNvGrpSpPr/>
              <p:nvPr/>
            </p:nvGrpSpPr>
            <p:grpSpPr>
              <a:xfrm>
                <a:off x="240375" y="127375"/>
                <a:ext cx="8273650" cy="4045925"/>
                <a:chOff x="240375" y="127375"/>
                <a:chExt cx="8273650" cy="4045925"/>
              </a:xfrm>
            </p:grpSpPr>
            <p:sp>
              <p:nvSpPr>
                <p:cNvPr id="106" name="Google Shape;106;p16"/>
                <p:cNvSpPr txBox="1"/>
                <p:nvPr/>
              </p:nvSpPr>
              <p:spPr>
                <a:xfrm>
                  <a:off x="1072225" y="127375"/>
                  <a:ext cx="7441800" cy="7389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sp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1800">
                      <a:solidFill>
                        <a:schemeClr val="dk1"/>
                      </a:solidFill>
                    </a:rPr>
                    <a:t>Survival rates of two bivalve species at </a:t>
                  </a:r>
                  <a:endParaRPr sz="1800">
                    <a:solidFill>
                      <a:schemeClr val="dk1"/>
                    </a:solidFill>
                  </a:endParaRPr>
                </a:p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1800">
                      <a:solidFill>
                        <a:schemeClr val="dk1"/>
                      </a:solidFill>
                    </a:rPr>
                    <a:t>Distant </a:t>
                  </a:r>
                  <a:r>
                    <a:rPr lang="en" sz="1800">
                      <a:solidFill>
                        <a:schemeClr val="dk1"/>
                      </a:solidFill>
                    </a:rPr>
                    <a:t>future</a:t>
                  </a:r>
                  <a:r>
                    <a:rPr lang="en" sz="1800">
                      <a:solidFill>
                        <a:schemeClr val="dk1"/>
                      </a:solidFill>
                    </a:rPr>
                    <a:t> CO</a:t>
                  </a:r>
                  <a:r>
                    <a:rPr baseline="-25000" lang="en" sz="1800">
                      <a:solidFill>
                        <a:schemeClr val="dk1"/>
                      </a:solidFill>
                    </a:rPr>
                    <a:t>2</a:t>
                  </a:r>
                  <a:r>
                    <a:rPr lang="en" sz="1800">
                      <a:solidFill>
                        <a:schemeClr val="dk1"/>
                      </a:solidFill>
                    </a:rPr>
                    <a:t> concentration (~1500 ppm)</a:t>
                  </a:r>
                  <a:endParaRPr sz="1800">
                    <a:solidFill>
                      <a:schemeClr val="dk1"/>
                    </a:solidFill>
                  </a:endParaRPr>
                </a:p>
              </p:txBody>
            </p:sp>
            <p:sp>
              <p:nvSpPr>
                <p:cNvPr id="107" name="Google Shape;107;p16"/>
                <p:cNvSpPr txBox="1"/>
                <p:nvPr/>
              </p:nvSpPr>
              <p:spPr>
                <a:xfrm rot="-5400000">
                  <a:off x="-508125" y="2925900"/>
                  <a:ext cx="1995900" cy="4989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1800">
                      <a:solidFill>
                        <a:schemeClr val="dk1"/>
                      </a:solidFill>
                    </a:rPr>
                    <a:t>Percent surviving</a:t>
                  </a:r>
                  <a:endParaRPr sz="1800">
                    <a:solidFill>
                      <a:schemeClr val="dk1"/>
                    </a:solidFill>
                  </a:endParaRPr>
                </a:p>
              </p:txBody>
            </p:sp>
          </p:grpSp>
          <p:sp>
            <p:nvSpPr>
              <p:cNvPr id="108" name="Google Shape;108;p16"/>
              <p:cNvSpPr txBox="1"/>
              <p:nvPr/>
            </p:nvSpPr>
            <p:spPr>
              <a:xfrm>
                <a:off x="1146550" y="944825"/>
                <a:ext cx="3513900" cy="339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i="1" lang="en" sz="1800">
                    <a:solidFill>
                      <a:schemeClr val="dk2"/>
                    </a:solidFill>
                  </a:rPr>
                  <a:t>Mercenaria mercenaria</a:t>
                </a:r>
                <a:endParaRPr b="1" i="1" sz="1800">
                  <a:solidFill>
                    <a:schemeClr val="dk2"/>
                  </a:solidFill>
                </a:endParaRPr>
              </a:p>
            </p:txBody>
          </p:sp>
          <p:sp>
            <p:nvSpPr>
              <p:cNvPr id="109" name="Google Shape;109;p16"/>
              <p:cNvSpPr txBox="1"/>
              <p:nvPr/>
            </p:nvSpPr>
            <p:spPr>
              <a:xfrm>
                <a:off x="5078275" y="944825"/>
                <a:ext cx="3513900" cy="3396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i="1" lang="en" sz="1800">
                    <a:solidFill>
                      <a:schemeClr val="dk2"/>
                    </a:solidFill>
                  </a:rPr>
                  <a:t>Argopectan irradians</a:t>
                </a:r>
                <a:endParaRPr b="1" i="1" sz="1800">
                  <a:solidFill>
                    <a:schemeClr val="dk2"/>
                  </a:solidFill>
                </a:endParaRPr>
              </a:p>
            </p:txBody>
          </p:sp>
        </p:grpSp>
        <p:sp>
          <p:nvSpPr>
            <p:cNvPr id="110" name="Google Shape;110;p16"/>
            <p:cNvSpPr txBox="1"/>
            <p:nvPr/>
          </p:nvSpPr>
          <p:spPr>
            <a:xfrm>
              <a:off x="3492675" y="4915900"/>
              <a:ext cx="2961900" cy="509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800">
                  <a:solidFill>
                    <a:schemeClr val="dk2"/>
                  </a:solidFill>
                </a:rPr>
                <a:t>Days Since Incubation</a:t>
              </a:r>
              <a:endParaRPr sz="1800">
                <a:solidFill>
                  <a:schemeClr val="dk2"/>
                </a:solidFill>
              </a:endParaRPr>
            </a:p>
          </p:txBody>
        </p:sp>
      </p:grpSp>
      <p:pic>
        <p:nvPicPr>
          <p:cNvPr id="111" name="Google Shape;11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2400" y="5573850"/>
            <a:ext cx="2437925" cy="1118575"/>
          </a:xfrm>
          <a:prstGeom prst="rect">
            <a:avLst/>
          </a:prstGeom>
          <a:noFill/>
          <a:ln>
            <a:noFill/>
          </a:ln>
        </p:spPr>
      </p:pic>
      <p:sp>
        <p:nvSpPr>
          <p:cNvPr id="112" name="Google Shape;112;p16"/>
          <p:cNvSpPr txBox="1"/>
          <p:nvPr>
            <p:ph idx="12" type="sldNum"/>
          </p:nvPr>
        </p:nvSpPr>
        <p:spPr>
          <a:xfrm>
            <a:off x="6225951" y="6217625"/>
            <a:ext cx="27951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Data Table </a:t>
            </a:r>
            <a:fld id="{00000000-1234-1234-1234-123412341234}" type="slidenum">
              <a:rPr b="1" lang="en" sz="3600"/>
              <a:t>‹#›</a:t>
            </a:fld>
            <a:endParaRPr b="1" sz="36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7" name="Google Shape;117;p17" title="Key 2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2475" y="5987471"/>
            <a:ext cx="3372875" cy="6985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18" name="Google Shape;118;p17"/>
          <p:cNvGrpSpPr/>
          <p:nvPr/>
        </p:nvGrpSpPr>
        <p:grpSpPr>
          <a:xfrm>
            <a:off x="152400" y="152400"/>
            <a:ext cx="8124825" cy="5983675"/>
            <a:chOff x="152400" y="152400"/>
            <a:chExt cx="8124825" cy="5983675"/>
          </a:xfrm>
        </p:grpSpPr>
        <p:pic>
          <p:nvPicPr>
            <p:cNvPr id="119" name="Google Shape;119;p17" title="Diameter.jpg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152400" y="152400"/>
              <a:ext cx="8124825" cy="519112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0" name="Google Shape;120;p17" title="Lipid index.jpg"/>
            <p:cNvPicPr preferRelativeResize="0"/>
            <p:nvPr/>
          </p:nvPicPr>
          <p:blipFill rotWithShape="1">
            <a:blip r:embed="rId5">
              <a:alphaModFix/>
            </a:blip>
            <a:srcRect b="1013" l="24827" r="19628" t="82120"/>
            <a:stretch/>
          </p:blipFill>
          <p:spPr>
            <a:xfrm>
              <a:off x="2314300" y="5106325"/>
              <a:ext cx="4756000" cy="102975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21" name="Google Shape;121;p17"/>
          <p:cNvSpPr txBox="1"/>
          <p:nvPr>
            <p:ph idx="12" type="sldNum"/>
          </p:nvPr>
        </p:nvSpPr>
        <p:spPr>
          <a:xfrm>
            <a:off x="6225951" y="6217625"/>
            <a:ext cx="27951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Data Table </a:t>
            </a:r>
            <a:fld id="{00000000-1234-1234-1234-123412341234}" type="slidenum">
              <a:rPr b="1" lang="en" sz="3600"/>
              <a:t>‹#›</a:t>
            </a:fld>
            <a:endParaRPr b="1" sz="36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6" name="Google Shape;126;p18"/>
          <p:cNvGrpSpPr/>
          <p:nvPr/>
        </p:nvGrpSpPr>
        <p:grpSpPr>
          <a:xfrm>
            <a:off x="152400" y="152400"/>
            <a:ext cx="7724775" cy="6079250"/>
            <a:chOff x="152400" y="152400"/>
            <a:chExt cx="7724775" cy="6079250"/>
          </a:xfrm>
        </p:grpSpPr>
        <p:pic>
          <p:nvPicPr>
            <p:cNvPr id="127" name="Google Shape;127;p18" title="Shell Thickness.jpg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152400" y="152400"/>
              <a:ext cx="7724775" cy="53625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28" name="Google Shape;128;p18" title="Lipid index.jpg"/>
            <p:cNvPicPr preferRelativeResize="0"/>
            <p:nvPr/>
          </p:nvPicPr>
          <p:blipFill rotWithShape="1">
            <a:blip r:embed="rId4">
              <a:alphaModFix/>
            </a:blip>
            <a:srcRect b="1013" l="24827" r="19628" t="82120"/>
            <a:stretch/>
          </p:blipFill>
          <p:spPr>
            <a:xfrm>
              <a:off x="2017075" y="5201900"/>
              <a:ext cx="4756000" cy="102975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129" name="Google Shape;129;p18" title="Key 2.jpg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2475" y="5987471"/>
            <a:ext cx="3372875" cy="698500"/>
          </a:xfrm>
          <a:prstGeom prst="rect">
            <a:avLst/>
          </a:prstGeom>
          <a:noFill/>
          <a:ln>
            <a:noFill/>
          </a:ln>
        </p:spPr>
      </p:pic>
      <p:sp>
        <p:nvSpPr>
          <p:cNvPr id="130" name="Google Shape;130;p18"/>
          <p:cNvSpPr txBox="1"/>
          <p:nvPr>
            <p:ph idx="12" type="sldNum"/>
          </p:nvPr>
        </p:nvSpPr>
        <p:spPr>
          <a:xfrm>
            <a:off x="6225951" y="6217625"/>
            <a:ext cx="27951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Data Table </a:t>
            </a:r>
            <a:fld id="{00000000-1234-1234-1234-123412341234}" type="slidenum">
              <a:rPr b="1" lang="en" sz="3600"/>
              <a:t>‹#›</a:t>
            </a:fld>
            <a:endParaRPr b="1" sz="36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5" name="Google Shape;135;p19" title="Lipid index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8562975" cy="61055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6" name="Google Shape;136;p19" title="Key 2.jp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2475" y="5987471"/>
            <a:ext cx="3372875" cy="698500"/>
          </a:xfrm>
          <a:prstGeom prst="rect">
            <a:avLst/>
          </a:prstGeom>
          <a:noFill/>
          <a:ln>
            <a:noFill/>
          </a:ln>
        </p:spPr>
      </p:pic>
      <p:sp>
        <p:nvSpPr>
          <p:cNvPr id="137" name="Google Shape;137;p19"/>
          <p:cNvSpPr txBox="1"/>
          <p:nvPr>
            <p:ph idx="12" type="sldNum"/>
          </p:nvPr>
        </p:nvSpPr>
        <p:spPr>
          <a:xfrm>
            <a:off x="6225951" y="6217625"/>
            <a:ext cx="27951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Data Table </a:t>
            </a:r>
            <a:fld id="{00000000-1234-1234-1234-123412341234}" type="slidenum">
              <a:rPr b="1" lang="en" sz="3600"/>
              <a:t>‹#›</a:t>
            </a:fld>
            <a:endParaRPr b="1" sz="36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2" name="Google Shape;142;p20"/>
          <p:cNvGrpSpPr/>
          <p:nvPr/>
        </p:nvGrpSpPr>
        <p:grpSpPr>
          <a:xfrm>
            <a:off x="-80603" y="-60625"/>
            <a:ext cx="9072202" cy="6532775"/>
            <a:chOff x="300397" y="244175"/>
            <a:chExt cx="9072202" cy="6532775"/>
          </a:xfrm>
        </p:grpSpPr>
        <p:pic>
          <p:nvPicPr>
            <p:cNvPr id="143" name="Google Shape;143;p20" title="data shell images.jpg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533400" y="575125"/>
              <a:ext cx="8839199" cy="620182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44" name="Google Shape;144;p20"/>
            <p:cNvSpPr txBox="1"/>
            <p:nvPr/>
          </p:nvSpPr>
          <p:spPr>
            <a:xfrm>
              <a:off x="1306475" y="244175"/>
              <a:ext cx="1380000" cy="339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700">
                  <a:solidFill>
                    <a:schemeClr val="dk2"/>
                  </a:solidFill>
                </a:rPr>
                <a:t>Larvae size</a:t>
              </a:r>
              <a:endParaRPr sz="1700">
                <a:solidFill>
                  <a:schemeClr val="dk2"/>
                </a:solidFill>
              </a:endParaRPr>
            </a:p>
          </p:txBody>
        </p:sp>
        <p:sp>
          <p:nvSpPr>
            <p:cNvPr id="145" name="Google Shape;145;p20"/>
            <p:cNvSpPr txBox="1"/>
            <p:nvPr/>
          </p:nvSpPr>
          <p:spPr>
            <a:xfrm>
              <a:off x="3095375" y="286650"/>
              <a:ext cx="1865100" cy="339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500">
                  <a:solidFill>
                    <a:schemeClr val="dk2"/>
                  </a:solidFill>
                </a:rPr>
                <a:t>Shell thickness</a:t>
              </a:r>
              <a:r>
                <a:rPr lang="en" sz="1100">
                  <a:solidFill>
                    <a:schemeClr val="dk2"/>
                  </a:solidFill>
                </a:rPr>
                <a:t> </a:t>
              </a:r>
              <a:endParaRPr sz="1100">
                <a:solidFill>
                  <a:schemeClr val="dk2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100">
                  <a:solidFill>
                    <a:schemeClr val="dk2"/>
                  </a:solidFill>
                </a:rPr>
                <a:t>cross section</a:t>
              </a:r>
              <a:endParaRPr sz="1100">
                <a:solidFill>
                  <a:schemeClr val="dk2"/>
                </a:solidFill>
              </a:endParaRPr>
            </a:p>
          </p:txBody>
        </p:sp>
        <p:sp>
          <p:nvSpPr>
            <p:cNvPr id="146" name="Google Shape;146;p20"/>
            <p:cNvSpPr txBox="1"/>
            <p:nvPr/>
          </p:nvSpPr>
          <p:spPr>
            <a:xfrm>
              <a:off x="7400825" y="286650"/>
              <a:ext cx="1380000" cy="339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500">
                  <a:solidFill>
                    <a:schemeClr val="dk2"/>
                  </a:solidFill>
                </a:rPr>
                <a:t>Shell composition</a:t>
              </a:r>
              <a:endParaRPr sz="1500">
                <a:solidFill>
                  <a:schemeClr val="dk2"/>
                </a:solidFill>
              </a:endParaRPr>
            </a:p>
          </p:txBody>
        </p:sp>
        <p:sp>
          <p:nvSpPr>
            <p:cNvPr id="147" name="Google Shape;147;p20"/>
            <p:cNvSpPr txBox="1"/>
            <p:nvPr/>
          </p:nvSpPr>
          <p:spPr>
            <a:xfrm>
              <a:off x="5105575" y="286650"/>
              <a:ext cx="1865100" cy="339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500">
                  <a:solidFill>
                    <a:schemeClr val="dk2"/>
                  </a:solidFill>
                </a:rPr>
                <a:t>Shell thickness</a:t>
              </a:r>
              <a:r>
                <a:rPr lang="en" sz="1100">
                  <a:solidFill>
                    <a:schemeClr val="dk2"/>
                  </a:solidFill>
                </a:rPr>
                <a:t> </a:t>
              </a:r>
              <a:endParaRPr sz="1100">
                <a:solidFill>
                  <a:schemeClr val="dk2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100">
                  <a:solidFill>
                    <a:schemeClr val="dk2"/>
                  </a:solidFill>
                </a:rPr>
                <a:t>hinge</a:t>
              </a:r>
              <a:endParaRPr sz="1100">
                <a:solidFill>
                  <a:schemeClr val="dk2"/>
                </a:solidFill>
              </a:endParaRPr>
            </a:p>
          </p:txBody>
        </p:sp>
        <p:sp>
          <p:nvSpPr>
            <p:cNvPr id="148" name="Google Shape;148;p20"/>
            <p:cNvSpPr txBox="1"/>
            <p:nvPr/>
          </p:nvSpPr>
          <p:spPr>
            <a:xfrm rot="-2700000">
              <a:off x="197574" y="1414116"/>
              <a:ext cx="1167150" cy="19091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2"/>
                  </a:solidFill>
                </a:rPr>
                <a:t>Pre-industrial </a:t>
              </a:r>
              <a:endParaRPr sz="1200">
                <a:solidFill>
                  <a:schemeClr val="dk2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2"/>
                  </a:solidFill>
                </a:rPr>
                <a:t>CO</a:t>
              </a:r>
              <a:r>
                <a:rPr baseline="-25000" lang="en" sz="1200">
                  <a:solidFill>
                    <a:schemeClr val="dk2"/>
                  </a:solidFill>
                </a:rPr>
                <a:t>2</a:t>
              </a:r>
              <a:r>
                <a:rPr lang="en" sz="1200">
                  <a:solidFill>
                    <a:schemeClr val="dk2"/>
                  </a:solidFill>
                </a:rPr>
                <a:t> </a:t>
              </a:r>
              <a:endParaRPr baseline="-25000" sz="1200">
                <a:solidFill>
                  <a:schemeClr val="dk2"/>
                </a:solidFill>
              </a:endParaRPr>
            </a:p>
          </p:txBody>
        </p:sp>
        <p:sp>
          <p:nvSpPr>
            <p:cNvPr id="149" name="Google Shape;149;p20"/>
            <p:cNvSpPr txBox="1"/>
            <p:nvPr/>
          </p:nvSpPr>
          <p:spPr>
            <a:xfrm rot="-2700000">
              <a:off x="196848" y="2690915"/>
              <a:ext cx="1167999" cy="19091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2"/>
                  </a:solidFill>
                </a:rPr>
                <a:t>Present day</a:t>
              </a:r>
              <a:r>
                <a:rPr lang="en" sz="1200">
                  <a:solidFill>
                    <a:schemeClr val="dk2"/>
                  </a:solidFill>
                </a:rPr>
                <a:t> </a:t>
              </a:r>
              <a:endParaRPr sz="1200">
                <a:solidFill>
                  <a:schemeClr val="dk2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2"/>
                  </a:solidFill>
                </a:rPr>
                <a:t>CO</a:t>
              </a:r>
              <a:r>
                <a:rPr baseline="-25000" lang="en" sz="1200">
                  <a:solidFill>
                    <a:schemeClr val="dk2"/>
                  </a:solidFill>
                </a:rPr>
                <a:t>2</a:t>
              </a:r>
              <a:endParaRPr baseline="-25000" sz="1200">
                <a:solidFill>
                  <a:schemeClr val="dk2"/>
                </a:solidFill>
              </a:endParaRPr>
            </a:p>
          </p:txBody>
        </p:sp>
        <p:sp>
          <p:nvSpPr>
            <p:cNvPr id="150" name="Google Shape;150;p20"/>
            <p:cNvSpPr txBox="1"/>
            <p:nvPr/>
          </p:nvSpPr>
          <p:spPr>
            <a:xfrm rot="-2700000">
              <a:off x="338956" y="3902191"/>
              <a:ext cx="1001687" cy="19091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2"/>
                  </a:solidFill>
                </a:rPr>
                <a:t>Future </a:t>
              </a:r>
              <a:r>
                <a:rPr lang="en" sz="1100">
                  <a:solidFill>
                    <a:schemeClr val="dk2"/>
                  </a:solidFill>
                </a:rPr>
                <a:t> </a:t>
              </a:r>
              <a:endParaRPr sz="1100">
                <a:solidFill>
                  <a:schemeClr val="dk2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100">
                  <a:solidFill>
                    <a:schemeClr val="dk2"/>
                  </a:solidFill>
                </a:rPr>
                <a:t>CO</a:t>
              </a:r>
              <a:r>
                <a:rPr baseline="-25000" lang="en" sz="1100">
                  <a:solidFill>
                    <a:schemeClr val="dk2"/>
                  </a:solidFill>
                </a:rPr>
                <a:t>2</a:t>
              </a:r>
              <a:endParaRPr baseline="-25000" sz="1100">
                <a:solidFill>
                  <a:schemeClr val="dk2"/>
                </a:solidFill>
              </a:endParaRPr>
            </a:p>
          </p:txBody>
        </p:sp>
        <p:sp>
          <p:nvSpPr>
            <p:cNvPr id="151" name="Google Shape;151;p20"/>
            <p:cNvSpPr txBox="1"/>
            <p:nvPr/>
          </p:nvSpPr>
          <p:spPr>
            <a:xfrm rot="-2699389">
              <a:off x="202002" y="5252389"/>
              <a:ext cx="1193243" cy="19091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300">
                  <a:solidFill>
                    <a:schemeClr val="dk2"/>
                  </a:solidFill>
                </a:rPr>
                <a:t>Distant future </a:t>
              </a:r>
              <a:r>
                <a:rPr lang="en" sz="1200">
                  <a:solidFill>
                    <a:schemeClr val="dk2"/>
                  </a:solidFill>
                </a:rPr>
                <a:t> CO</a:t>
              </a:r>
              <a:r>
                <a:rPr baseline="-25000" lang="en" sz="1200">
                  <a:solidFill>
                    <a:schemeClr val="dk2"/>
                  </a:solidFill>
                </a:rPr>
                <a:t>2</a:t>
              </a:r>
              <a:endParaRPr baseline="-25000" sz="1200">
                <a:solidFill>
                  <a:schemeClr val="dk2"/>
                </a:solidFill>
              </a:endParaRPr>
            </a:p>
          </p:txBody>
        </p:sp>
      </p:grpSp>
      <p:sp>
        <p:nvSpPr>
          <p:cNvPr id="152" name="Google Shape;152;p20"/>
          <p:cNvSpPr txBox="1"/>
          <p:nvPr>
            <p:ph idx="12" type="sldNum"/>
          </p:nvPr>
        </p:nvSpPr>
        <p:spPr>
          <a:xfrm>
            <a:off x="6272701" y="6333300"/>
            <a:ext cx="27951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rgbClr val="BF9000"/>
                </a:solidFill>
              </a:rPr>
              <a:t>Data Table </a:t>
            </a:r>
            <a:fld id="{00000000-1234-1234-1234-123412341234}" type="slidenum">
              <a:rPr b="1" lang="en" sz="2800">
                <a:solidFill>
                  <a:srgbClr val="BF9000"/>
                </a:solidFill>
              </a:rPr>
              <a:t>‹#›</a:t>
            </a:fld>
            <a:endParaRPr b="1" sz="2800">
              <a:solidFill>
                <a:srgbClr val="BF9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